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56" r:id="rId2"/>
    <p:sldId id="274" r:id="rId3"/>
    <p:sldId id="277" r:id="rId4"/>
    <p:sldId id="278" r:id="rId5"/>
    <p:sldId id="279" r:id="rId6"/>
    <p:sldId id="280" r:id="rId7"/>
    <p:sldId id="281" r:id="rId8"/>
    <p:sldId id="282" r:id="rId9"/>
    <p:sldId id="283" r:id="rId10"/>
    <p:sldId id="284" r:id="rId11"/>
    <p:sldId id="285" r:id="rId12"/>
    <p:sldId id="286" r:id="rId13"/>
    <p:sldId id="287" r:id="rId14"/>
    <p:sldId id="288" r:id="rId15"/>
    <p:sldId id="289" r:id="rId16"/>
    <p:sldId id="271" r:id="rId17"/>
  </p:sldIdLst>
  <p:sldSz cx="12192000" cy="6858000"/>
  <p:notesSz cx="6858000" cy="9144000"/>
  <p:defaultTex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만든 이" initials="오전"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66295" autoAdjust="0"/>
  </p:normalViewPr>
  <p:slideViewPr>
    <p:cSldViewPr snapToGrid="0">
      <p:cViewPr>
        <p:scale>
          <a:sx n="75" d="100"/>
          <a:sy n="75" d="100"/>
        </p:scale>
        <p:origin x="1872" y="720"/>
      </p:cViewPr>
      <p:guideLst/>
    </p:cSldViewPr>
  </p:slideViewPr>
  <p:notesTextViewPr>
    <p:cViewPr>
      <p:scale>
        <a:sx n="1" d="1"/>
        <a:sy n="1" d="1"/>
      </p:scale>
      <p:origin x="0" y="0"/>
    </p:cViewPr>
  </p:notesTextViewPr>
  <p:notesViewPr>
    <p:cSldViewPr snapToGrid="0">
      <p:cViewPr varScale="1">
        <p:scale>
          <a:sx n="83" d="100"/>
          <a:sy n="83" d="100"/>
        </p:scale>
        <p:origin x="393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ko-KR" altLang="en-US">
              <a:latin typeface="+mj-ea"/>
              <a:ea typeface="+mj-ea"/>
            </a:endParaRPr>
          </a:p>
        </p:txBody>
      </p:sp>
      <p:sp>
        <p:nvSpPr>
          <p:cNvPr id="3" name="날짜 개체 틀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F301303-CA0D-452E-94CB-D3F2287DD0EF}" type="datetime1">
              <a:rPr lang="ko-KR" altLang="en-US" smtClean="0">
                <a:latin typeface="+mj-ea"/>
                <a:ea typeface="+mj-ea"/>
              </a:rPr>
              <a:t>2022-12-09</a:t>
            </a:fld>
            <a:endParaRPr lang="ko-KR" altLang="en-US" dirty="0">
              <a:latin typeface="+mj-ea"/>
              <a:ea typeface="+mj-ea"/>
            </a:endParaRPr>
          </a:p>
        </p:txBody>
      </p:sp>
      <p:sp>
        <p:nvSpPr>
          <p:cNvPr id="4" name="바닥글 개체 틀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ko-KR" altLang="en-US">
              <a:latin typeface="+mj-ea"/>
              <a:ea typeface="+mj-ea"/>
            </a:endParaRPr>
          </a:p>
        </p:txBody>
      </p:sp>
      <p:sp>
        <p:nvSpPr>
          <p:cNvPr id="5" name="슬라이드 번호 개체 틀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7B964BE-1CD1-1943-8CAA-B6D417321F15}" type="slidenum">
              <a:rPr lang="en-US" altLang="ko-KR" smtClean="0">
                <a:latin typeface="+mj-ea"/>
                <a:ea typeface="+mj-ea"/>
              </a:rPr>
              <a:t>‹#›</a:t>
            </a:fld>
            <a:endParaRPr lang="ko-KR" altLang="en-US">
              <a:latin typeface="+mj-ea"/>
              <a:ea typeface="+mj-ea"/>
            </a:endParaRPr>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j-ea"/>
                <a:ea typeface="+mj-ea"/>
              </a:defRPr>
            </a:lvl1pPr>
          </a:lstStyle>
          <a:p>
            <a:endParaRPr lang="ko-KR" altLang="en-US" noProof="0">
              <a:latin typeface="+mj-ea"/>
              <a:ea typeface="+mj-ea"/>
            </a:endParaRPr>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j-ea"/>
                <a:ea typeface="+mj-ea"/>
              </a:defRPr>
            </a:lvl1pPr>
          </a:lstStyle>
          <a:p>
            <a:fld id="{39EE0D05-4E60-4312-A100-FAFBE5EE18F4}" type="datetime1">
              <a:rPr lang="ko-KR" altLang="en-US" smtClean="0"/>
              <a:pPr/>
              <a:t>2022-12-09</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ko-KR" altLang="en-US" noProof="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ko-KR" altLang="en-US" noProof="0"/>
              <a:t>마스터 텍스트 스타일을 편집하려면 클릭하세요</a:t>
            </a:r>
            <a:r>
              <a:rPr lang="en-US" altLang="ko-KR" noProof="0"/>
              <a:t>.</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j-ea"/>
                <a:ea typeface="+mj-ea"/>
              </a:defRPr>
            </a:lvl1pPr>
          </a:lstStyle>
          <a:p>
            <a:endParaRPr lang="ko-KR" altLang="en-US" noProof="0">
              <a:latin typeface="+mj-ea"/>
              <a:ea typeface="+mj-ea"/>
            </a:endParaRPr>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j-ea"/>
                <a:ea typeface="+mj-ea"/>
              </a:defRPr>
            </a:lvl1pPr>
          </a:lstStyle>
          <a:p>
            <a:fld id="{8D7D3E5B-4BED-B24C-9674-6B6454D04561}" type="slidenum">
              <a:rPr lang="en-US" altLang="ko-KR" noProof="0" smtClean="0"/>
              <a:pPr/>
              <a:t>‹#›</a:t>
            </a:fld>
            <a:endParaRPr lang="ko-KR" altLang="en-US" noProof="0">
              <a:latin typeface="+mj-ea"/>
              <a:ea typeface="+mj-ea"/>
            </a:endParaRPr>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j-ea"/>
        <a:ea typeface="+mj-ea"/>
        <a:cs typeface="+mn-cs"/>
      </a:defRPr>
    </a:lvl1pPr>
    <a:lvl2pPr marL="457200" algn="l" defTabSz="914400" rtl="0" eaLnBrk="1" latinLnBrk="0" hangingPunct="1">
      <a:defRPr sz="1200" kern="1200">
        <a:solidFill>
          <a:schemeClr val="tx1"/>
        </a:solidFill>
        <a:latin typeface="+mj-ea"/>
        <a:ea typeface="+mj-ea"/>
        <a:cs typeface="+mn-cs"/>
      </a:defRPr>
    </a:lvl2pPr>
    <a:lvl3pPr marL="914400" algn="l" defTabSz="914400" rtl="0" eaLnBrk="1" latinLnBrk="0" hangingPunct="1">
      <a:defRPr sz="1200" kern="1200">
        <a:solidFill>
          <a:schemeClr val="tx1"/>
        </a:solidFill>
        <a:latin typeface="+mj-ea"/>
        <a:ea typeface="+mj-ea"/>
        <a:cs typeface="+mn-cs"/>
      </a:defRPr>
    </a:lvl3pPr>
    <a:lvl4pPr marL="1371600" algn="l" defTabSz="914400" rtl="0" eaLnBrk="1" latinLnBrk="0" hangingPunct="1">
      <a:defRPr sz="1200" kern="1200">
        <a:solidFill>
          <a:schemeClr val="tx1"/>
        </a:solidFill>
        <a:latin typeface="+mj-ea"/>
        <a:ea typeface="+mj-ea"/>
        <a:cs typeface="+mn-cs"/>
      </a:defRPr>
    </a:lvl4pPr>
    <a:lvl5pPr marL="1828800" algn="l" defTabSz="914400" rtl="0" eaLnBrk="1" latinLnBrk="0" hangingPunct="1">
      <a:defRPr sz="1200" kern="1200">
        <a:solidFill>
          <a:schemeClr val="tx1"/>
        </a:solidFill>
        <a:latin typeface="+mj-ea"/>
        <a:ea typeface="+mj-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noProof="0" dirty="0"/>
          </a:p>
        </p:txBody>
      </p:sp>
      <p:sp>
        <p:nvSpPr>
          <p:cNvPr id="4" name="슬라이드 번호 개체 틀 3"/>
          <p:cNvSpPr>
            <a:spLocks noGrp="1"/>
          </p:cNvSpPr>
          <p:nvPr>
            <p:ph type="sldNum" sz="quarter" idx="5"/>
          </p:nvPr>
        </p:nvSpPr>
        <p:spPr/>
        <p:txBody>
          <a:bodyPr/>
          <a:lstStyle/>
          <a:p>
            <a:fld id="{8D7D3E5B-4BED-B24C-9674-6B6454D04561}" type="slidenum">
              <a:rPr lang="en-US" altLang="ko-KR" smtClean="0"/>
              <a:pPr/>
              <a:t>1</a:t>
            </a:fld>
            <a:endParaRPr lang="ko-KR" altLang="en-US"/>
          </a:p>
        </p:txBody>
      </p:sp>
    </p:spTree>
    <p:extLst>
      <p:ext uri="{BB962C8B-B14F-4D97-AF65-F5344CB8AC3E}">
        <p14:creationId xmlns:p14="http://schemas.microsoft.com/office/powerpoint/2010/main" val="1925979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rtlCol="0"/>
          <a:lstStyle/>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Amazon Moves into the B2B Marketplace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Amazon Business was launched in 2015. It sells goods sold in Amazon warehouses or provided by other suppliers. External suppliers must compete with Amazon. A sales fee of 6-15% is charged depending on the item and order size.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Amazon is a wholesale threat. The wholesale market is twice the size of the retail market. In 2014, Amazon made more than $89 billion in profits by selling products in both b2c and b2b areas. As Amazon Business offers much more products than wholesalers, wholesalers are losing ground.</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Amazon's business is also competitive in niche markets.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Items from professional distributors can also be purchased from Amazon Business.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No one can compete with Amazon's vast inventory, convenient websites, two-day delivery, physical infrastructure, and information technology infrastructure. Amazon's B2b margin is 2-4%. It has implemented economies of scale based on 25% cheaper prices than other companies.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However, some areas have close partnerships with distributors and institutional customers, making it difficult for Amazon business to enter.</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Survival potential in competition with Amazon</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First, it provides personalized services that create added value. Second, it enters a complex and highly granular business environment that Amazon does not consider.</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rtl="0"/>
            <a:endParaRPr lang="ko-KR" altLang="en-US" noProof="0" dirty="0"/>
          </a:p>
        </p:txBody>
      </p:sp>
      <p:sp>
        <p:nvSpPr>
          <p:cNvPr id="4" name="슬라이드 번호 개체 틀 3"/>
          <p:cNvSpPr>
            <a:spLocks noGrp="1"/>
          </p:cNvSpPr>
          <p:nvPr>
            <p:ph type="sldNum" sz="quarter" idx="5"/>
          </p:nvPr>
        </p:nvSpPr>
        <p:spPr/>
        <p:txBody>
          <a:bodyPr rtlCol="0"/>
          <a:lstStyle/>
          <a:p>
            <a:pPr rtl="0"/>
            <a:fld id="{8D7D3E5B-4BED-B24C-9674-6B6454D04561}" type="slidenum">
              <a:rPr lang="en-US" altLang="ko-KR" smtClean="0"/>
              <a:t>10</a:t>
            </a:fld>
            <a:endParaRPr lang="ko-KR" altLang="en-US"/>
          </a:p>
        </p:txBody>
      </p:sp>
    </p:spTree>
    <p:extLst>
      <p:ext uri="{BB962C8B-B14F-4D97-AF65-F5344CB8AC3E}">
        <p14:creationId xmlns:p14="http://schemas.microsoft.com/office/powerpoint/2010/main" val="1707001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#1 Consider Tulsa Community College (www.tulsacc.edu), which is using Amazon Business to order test tubes, basketballs, office supplies, and other goods instead of having employees buy them from local retailers or specialty sellers. The daily needs of the college</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 15,000 students translate into about $10,000 of orders per month. What is the impact of Amazon Business on local wholesalers and retailers in Tulsa? How could local businesses in Tulsa compete with Amazon Business?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Sales of local wholesalers and retailers would have fallen significantly. Local businesses and industries will stagnate as community members tend to rely on Amazon business to buy necessary goods. Tulsa's local businesses should make the most of the fact that they are close to physical distance by processing orders faster than Amazon and providing CS. It would be good to differentiate it from Amazon, which focuses on inventory, by using custom-made products, not off-the-shelf products.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#2 Provide other methods for wholesalers to compete with Amazon Business.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Actively utilize local networks. It does not stop at sales, but provides continuous follow-up support and sufficient consultation and customization. Through this, it is essential to secure fixed clients and gradually expand them. In this process, efforts are made to establish a regional network and resolve demands generated within the region.</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noProof="0" dirty="0"/>
          </a:p>
        </p:txBody>
      </p:sp>
      <p:sp>
        <p:nvSpPr>
          <p:cNvPr id="4" name="슬라이드 번호 개체 틀 3"/>
          <p:cNvSpPr>
            <a:spLocks noGrp="1"/>
          </p:cNvSpPr>
          <p:nvPr>
            <p:ph type="sldNum" sz="quarter" idx="5"/>
          </p:nvPr>
        </p:nvSpPr>
        <p:spPr/>
        <p:txBody>
          <a:bodyPr/>
          <a:lstStyle/>
          <a:p>
            <a:fld id="{8D7D3E5B-4BED-B24C-9674-6B6454D04561}" type="slidenum">
              <a:rPr lang="en-US" altLang="ko-KR" smtClean="0"/>
              <a:pPr/>
              <a:t>11</a:t>
            </a:fld>
            <a:endParaRPr lang="ko-KR" altLang="en-US">
              <a:latin typeface="+mj-ea"/>
              <a:ea typeface="+mj-ea"/>
            </a:endParaRPr>
          </a:p>
        </p:txBody>
      </p:sp>
    </p:spTree>
    <p:extLst>
      <p:ext uri="{BB962C8B-B14F-4D97-AF65-F5344CB8AC3E}">
        <p14:creationId xmlns:p14="http://schemas.microsoft.com/office/powerpoint/2010/main" val="669141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rtlCol="0"/>
          <a:lstStyle/>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 Chinese spend near their dwellings. The goods and services that are accessible are limited. I travel to a big city for a wider choice. People are getting richer and demand for various goods and services is increasing.</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Alibaba provides sales services through Alipay, a third-party payment platform.</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Depending on the field, there are Taobao in C2C, TMALL in B2C, and Alibaba in B2B.</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Alipay, a fee-free third-party payment processor, links Alibaba's websites.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In China, JD and Tencent voted for a strategic partnership against Alibaba.</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Alibaba wants to enter the West. However, there is not much awareness of Alibaba abroad. Therefore, it is investing in various U.S. companies.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rtl="0"/>
            <a:endParaRPr lang="ko-KR" altLang="en-US" noProof="0" dirty="0"/>
          </a:p>
        </p:txBody>
      </p:sp>
      <p:sp>
        <p:nvSpPr>
          <p:cNvPr id="4" name="슬라이드 번호 개체 틀 3"/>
          <p:cNvSpPr>
            <a:spLocks noGrp="1"/>
          </p:cNvSpPr>
          <p:nvPr>
            <p:ph type="sldNum" sz="quarter" idx="5"/>
          </p:nvPr>
        </p:nvSpPr>
        <p:spPr/>
        <p:txBody>
          <a:bodyPr rtlCol="0"/>
          <a:lstStyle/>
          <a:p>
            <a:pPr rtl="0"/>
            <a:fld id="{8D7D3E5B-4BED-B24C-9674-6B6454D04561}" type="slidenum">
              <a:rPr lang="en-US" altLang="ko-KR" smtClean="0"/>
              <a:t>12</a:t>
            </a:fld>
            <a:endParaRPr lang="ko-KR" altLang="en-US"/>
          </a:p>
        </p:txBody>
      </p:sp>
    </p:spTree>
    <p:extLst>
      <p:ext uri="{BB962C8B-B14F-4D97-AF65-F5344CB8AC3E}">
        <p14:creationId xmlns:p14="http://schemas.microsoft.com/office/powerpoint/2010/main" val="2195940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#1 Discuss the reasons why Chinese consumers have been so eager to embrace electronic commerce.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Due to China's economic growth, demand for various products and services exploded, but offline stores were not enough to cover them all. On the other hand, using online transactions increases the range of choices and the efficiency of consuming goods or services dramatically increases compared to offline transactions.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#2 Discuss Alibaba</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 entry into the business-to-consumer, consumer-to-consumer, and business-to-business e-commerce marketplaces.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There is no registration fee and fee for Taobao of C2C. It is designed for eBay and has a wide range of products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Tmall</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of B2C connects companies around the world with Chinese consumers. It enables transactions with Chinese consumers without entering mainland China.</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Alibaba of B2B is a portal that connects Chinese manufacturers with small and medium-sized businesses around the world. It helps manage sales between importers and exporters.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#3 Why is Alipay so important to the Alibaba Group?</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Because it acts as a linker that connects all websites. Alibaba's various websites are linked through Alipay, an online third-party payment processor that does not charge transaction fees. Alipay acts as an escrow service and guarantees all transactions. Alipay creates trust in a country that has historically never done business with a person you don't know personally.</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noProof="0" dirty="0"/>
          </a:p>
        </p:txBody>
      </p:sp>
      <p:sp>
        <p:nvSpPr>
          <p:cNvPr id="4" name="슬라이드 번호 개체 틀 3"/>
          <p:cNvSpPr>
            <a:spLocks noGrp="1"/>
          </p:cNvSpPr>
          <p:nvPr>
            <p:ph type="sldNum" sz="quarter" idx="5"/>
          </p:nvPr>
        </p:nvSpPr>
        <p:spPr/>
        <p:txBody>
          <a:bodyPr/>
          <a:lstStyle/>
          <a:p>
            <a:fld id="{8D7D3E5B-4BED-B24C-9674-6B6454D04561}" type="slidenum">
              <a:rPr lang="en-US" altLang="ko-KR" smtClean="0"/>
              <a:pPr/>
              <a:t>13</a:t>
            </a:fld>
            <a:endParaRPr lang="ko-KR" altLang="en-US">
              <a:latin typeface="+mj-ea"/>
              <a:ea typeface="+mj-ea"/>
            </a:endParaRPr>
          </a:p>
        </p:txBody>
      </p:sp>
    </p:spTree>
    <p:extLst>
      <p:ext uri="{BB962C8B-B14F-4D97-AF65-F5344CB8AC3E}">
        <p14:creationId xmlns:p14="http://schemas.microsoft.com/office/powerpoint/2010/main" val="936834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rtlCol="0"/>
          <a:lstStyle/>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Consumers are familiar with standardized pricing. The price doesn't change no matter where you buy it from. The public uses the Internet to buy the same product cheaper.</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 certain price is inefficient for merchants. Someone is willing to pay more, someone could have bought it cheaper. Personalization pricing can save a company's lost revenue.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Personalized pricing determines the price of the item at the time when a specific customer's ability to pay is recognized.</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It is possible to grasp the socioeconomic status of the customer by using the customer's location, personal information, and public data.</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When these data and cookies are combined, detailed information about customers can be obtained based on online activity records. Merchants find out what products they are interested in, when they are likely to buy, and the price they are willing to pay. Analyze customer data to estimate the seller's customer reservation price and charge the amount.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It is used for personalized promotions, individual shoppers. You can easily adjust the price of various customers just by changing the price in real time.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Many companies are reluctant to apply the policy because they wait and see whether consumers will accept personalized pricing. In general, these price policies are negatively responsive to consumers. It is difficult for consumers to detect whether they are subject to personalized prices.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rtl="0"/>
            <a:endParaRPr lang="ko-KR" altLang="en-US" noProof="0" dirty="0"/>
          </a:p>
        </p:txBody>
      </p:sp>
      <p:sp>
        <p:nvSpPr>
          <p:cNvPr id="4" name="슬라이드 번호 개체 틀 3"/>
          <p:cNvSpPr>
            <a:spLocks noGrp="1"/>
          </p:cNvSpPr>
          <p:nvPr>
            <p:ph type="sldNum" sz="quarter" idx="5"/>
          </p:nvPr>
        </p:nvSpPr>
        <p:spPr/>
        <p:txBody>
          <a:bodyPr rtlCol="0"/>
          <a:lstStyle/>
          <a:p>
            <a:pPr rtl="0"/>
            <a:fld id="{8D7D3E5B-4BED-B24C-9674-6B6454D04561}" type="slidenum">
              <a:rPr lang="en-US" altLang="ko-KR" smtClean="0"/>
              <a:t>14</a:t>
            </a:fld>
            <a:endParaRPr lang="ko-KR" altLang="en-US"/>
          </a:p>
        </p:txBody>
      </p:sp>
    </p:spTree>
    <p:extLst>
      <p:ext uri="{BB962C8B-B14F-4D97-AF65-F5344CB8AC3E}">
        <p14:creationId xmlns:p14="http://schemas.microsoft.com/office/powerpoint/2010/main" val="3074979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#1 How would you feel if you knew that you were being subjected to personalized pricing?</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It would be very upsetting because there is a possibility that I bought the product at a higher price than others without being aware of it. I don't think it's fair for a company to evaluate and price customers. It's discriminating against customers.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#2 Describe the advantages of personalized pricing for merchants.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Uniform prices are inefficient for merchants. Someone is willing to pay more and someone could have bought it cheaper. Personalization pricing can save a company's lost profits. Since the price is set according to the consumer's willingness to pay, the consumption class can be expanded. This can also be evaluated positively in terms of wealth redistribution.</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#3 Does personalized pricing provide any advantages for customers? Provide examples to support your answer.</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 case in point is that the proposed price varies depending on how the hotel reservation service is accessed and what account it is. The price is presented according to the amount you want to use for your accommodation. In this way, consumers can pay as much as they think of reasonable value through personalized prices and enjoy goods or services. I think it is beneficial to consumers in that consumption matching their values becomes possible.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#4 Discuss the contributions of information technology to the practices of personalized pricing.</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Since various data are accumulated and analyzed through IT, I think it plays a pivotal role in realizing personalized prices. Since tracking customer behavior, which is difficult to do offline, is easy on the web, it is possible to track more users at the same time to secure big data. Based on this, it will be possible to predict consumer behavior and conduct marketing accordingly.</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noProof="0" dirty="0"/>
          </a:p>
        </p:txBody>
      </p:sp>
      <p:sp>
        <p:nvSpPr>
          <p:cNvPr id="4" name="슬라이드 번호 개체 틀 3"/>
          <p:cNvSpPr>
            <a:spLocks noGrp="1"/>
          </p:cNvSpPr>
          <p:nvPr>
            <p:ph type="sldNum" sz="quarter" idx="5"/>
          </p:nvPr>
        </p:nvSpPr>
        <p:spPr/>
        <p:txBody>
          <a:bodyPr/>
          <a:lstStyle/>
          <a:p>
            <a:fld id="{8D7D3E5B-4BED-B24C-9674-6B6454D04561}" type="slidenum">
              <a:rPr lang="en-US" altLang="ko-KR" smtClean="0"/>
              <a:pPr/>
              <a:t>15</a:t>
            </a:fld>
            <a:endParaRPr lang="ko-KR" altLang="en-US">
              <a:latin typeface="+mj-ea"/>
              <a:ea typeface="+mj-ea"/>
            </a:endParaRPr>
          </a:p>
        </p:txBody>
      </p:sp>
    </p:spTree>
    <p:extLst>
      <p:ext uri="{BB962C8B-B14F-4D97-AF65-F5344CB8AC3E}">
        <p14:creationId xmlns:p14="http://schemas.microsoft.com/office/powerpoint/2010/main" val="1456072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rtlCol="0"/>
          <a:lstStyle/>
          <a:p>
            <a:pPr rtl="0"/>
            <a:endParaRPr lang="ko-KR" altLang="en-US" noProof="0" dirty="0"/>
          </a:p>
        </p:txBody>
      </p:sp>
      <p:sp>
        <p:nvSpPr>
          <p:cNvPr id="4" name="슬라이드 번호 개체 틀 3"/>
          <p:cNvSpPr>
            <a:spLocks noGrp="1"/>
          </p:cNvSpPr>
          <p:nvPr>
            <p:ph type="sldNum" sz="quarter" idx="5"/>
          </p:nvPr>
        </p:nvSpPr>
        <p:spPr/>
        <p:txBody>
          <a:bodyPr rtlCol="0"/>
          <a:lstStyle/>
          <a:p>
            <a:pPr rtl="0"/>
            <a:fld id="{8D7D3E5B-4BED-B24C-9674-6B6454D04561}" type="slidenum">
              <a:rPr lang="en-US" altLang="ko-KR" smtClean="0"/>
              <a:t>16</a:t>
            </a:fld>
            <a:endParaRPr lang="ko-KR" altLang="en-US"/>
          </a:p>
        </p:txBody>
      </p:sp>
    </p:spTree>
    <p:extLst>
      <p:ext uri="{BB962C8B-B14F-4D97-AF65-F5344CB8AC3E}">
        <p14:creationId xmlns:p14="http://schemas.microsoft.com/office/powerpoint/2010/main" val="231828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rtlCol="0"/>
          <a:lstStyle/>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Local commerce is a very large business, but it relies on inefficient marketing.</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It is difficult for consumers to find local experts. It is also difficult for experts to find customers.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Thumbtack can be a way to increase marketing efficiency in the local commercial market.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Thumbtack allows experts to bid on the requirements when the customer writes them, so Thumbtack connects the customer and the expert.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 fee is received from the contractor in exchange for this contractor.</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By analyzing the web, it builds a regional expert database and secures enough experts by using location information and target advertisements.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After that, the 'pay-per-lead' charging model is adopted to generate profits.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rtl="0"/>
            <a:endParaRPr lang="ko-KR" altLang="en-US" noProof="0" dirty="0"/>
          </a:p>
        </p:txBody>
      </p:sp>
      <p:sp>
        <p:nvSpPr>
          <p:cNvPr id="4" name="슬라이드 번호 개체 틀 3"/>
          <p:cNvSpPr>
            <a:spLocks noGrp="1"/>
          </p:cNvSpPr>
          <p:nvPr>
            <p:ph type="sldNum" sz="quarter" idx="5"/>
          </p:nvPr>
        </p:nvSpPr>
        <p:spPr/>
        <p:txBody>
          <a:bodyPr rtlCol="0"/>
          <a:lstStyle/>
          <a:p>
            <a:pPr rtl="0"/>
            <a:fld id="{8D7D3E5B-4BED-B24C-9674-6B6454D04561}" type="slidenum">
              <a:rPr lang="en-US" altLang="ko-KR" smtClean="0"/>
              <a:t>2</a:t>
            </a:fld>
            <a:endParaRPr lang="ko-KR" altLang="en-US"/>
          </a:p>
        </p:txBody>
      </p:sp>
    </p:spTree>
    <p:extLst>
      <p:ext uri="{BB962C8B-B14F-4D97-AF65-F5344CB8AC3E}">
        <p14:creationId xmlns:p14="http://schemas.microsoft.com/office/powerpoint/2010/main" val="325735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#1 Consider the highly competitive nature of the local services marketplace. Which of the companies discussed in this case has the best chance of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winning</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in this marketplace? Support your answer.</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Thumbtack will win as a result. Various services are provided compared to other services. It will be preferred by operators because it is easily accessible to various local experts and the cost burden is relatively low. This type of brokerage service needs, above all, a sufficient number of service providers, and Thumbtack meet this well. Users will naturally increase if there are enough experts and price competition within. The increase in customers will again lead to an additional influx of experts, resulting in a virtuous cycle.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#2 What competitive advantages does Thumbtack have in the local services marketplace? Provide examples to support your answer.</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It has an advantage in accessibility and convenience. Thumbtack is a location-based regional professional employment platform. There is no subscription fee for this service. The payment method of the Pay-per-lead method is adopted. It provides users with various jobs and experts. The user may set specific conditions with a questionnaire. It is an advantageous service method for small businesses without online activities. If the customer does not respond within 48 hours, the fee paid can be refunded.</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#3 What competitive advantages does Amazon have in the local services marketplace? Provide examples to support your answer.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There is an advantage in the quality of the services provided. It provides customer support and refunds to resolve customer complaints and rigorously screen suppliers and experts. It is charged to the 10-20% fee contractor.</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noProof="0" dirty="0"/>
          </a:p>
        </p:txBody>
      </p:sp>
      <p:sp>
        <p:nvSpPr>
          <p:cNvPr id="4" name="슬라이드 번호 개체 틀 3"/>
          <p:cNvSpPr>
            <a:spLocks noGrp="1"/>
          </p:cNvSpPr>
          <p:nvPr>
            <p:ph type="sldNum" sz="quarter" idx="5"/>
          </p:nvPr>
        </p:nvSpPr>
        <p:spPr/>
        <p:txBody>
          <a:bodyPr/>
          <a:lstStyle/>
          <a:p>
            <a:fld id="{8D7D3E5B-4BED-B24C-9674-6B6454D04561}" type="slidenum">
              <a:rPr lang="en-US" altLang="ko-KR" smtClean="0"/>
              <a:pPr/>
              <a:t>3</a:t>
            </a:fld>
            <a:endParaRPr lang="ko-KR" altLang="en-US">
              <a:latin typeface="+mj-ea"/>
              <a:ea typeface="+mj-ea"/>
            </a:endParaRPr>
          </a:p>
        </p:txBody>
      </p:sp>
    </p:spTree>
    <p:extLst>
      <p:ext uri="{BB962C8B-B14F-4D97-AF65-F5344CB8AC3E}">
        <p14:creationId xmlns:p14="http://schemas.microsoft.com/office/powerpoint/2010/main" val="3804377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rtlCol="0"/>
          <a:lstStyle/>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Global competition of Rakuten, Japan's largest E-commerce company.</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It accounts for a quarter of the B2B and B2C sectors in Japan.</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Rakuten has 90 million members and owns sports clubs, banks, and telecommunications companies.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This company is not successful outside of Japan.</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In Europe and the Americas, their awareness is weak.</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 Chinese market is dominated by Alibaba.</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Considering Japan's economic and population situation, foreign companies are being acquired and invested to expand overseas.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For global diversification, employees are required to be able to speak English.</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All in-house communication is conducted in English.</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There is a risk because it is in the early stages of a global expansion attempt.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rtl="0"/>
            <a:endParaRPr lang="ko-KR" altLang="en-US" noProof="0" dirty="0"/>
          </a:p>
        </p:txBody>
      </p:sp>
      <p:sp>
        <p:nvSpPr>
          <p:cNvPr id="4" name="슬라이드 번호 개체 틀 3"/>
          <p:cNvSpPr>
            <a:spLocks noGrp="1"/>
          </p:cNvSpPr>
          <p:nvPr>
            <p:ph type="sldNum" sz="quarter" idx="5"/>
          </p:nvPr>
        </p:nvSpPr>
        <p:spPr/>
        <p:txBody>
          <a:bodyPr rtlCol="0"/>
          <a:lstStyle/>
          <a:p>
            <a:pPr rtl="0"/>
            <a:fld id="{8D7D3E5B-4BED-B24C-9674-6B6454D04561}" type="slidenum">
              <a:rPr lang="en-US" altLang="ko-KR" smtClean="0"/>
              <a:t>4</a:t>
            </a:fld>
            <a:endParaRPr lang="ko-KR" altLang="en-US"/>
          </a:p>
        </p:txBody>
      </p:sp>
    </p:spTree>
    <p:extLst>
      <p:ext uri="{BB962C8B-B14F-4D97-AF65-F5344CB8AC3E}">
        <p14:creationId xmlns:p14="http://schemas.microsoft.com/office/powerpoint/2010/main" val="1776245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#1 Discuss the reasons why founder and CEO Mikitani feels it is imperative for Rakuten to expand beyond the boundaries of Japan. Provide examples to support your answer.</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This is because Japan's population is continuously decreasing. In the case of Rakuten, where most transactions occur in the Japanese domestic market, it was judged that the inevitable decrease in transaction volume due to a decrease in the population would be an obstacle to the growth and development of companies. It seems to be aimed at developing overseas markets to reduce dependence on the domestic market and increase the inflow of new users to grow the business. Similarly, Naver, a Korean IT company, is based on the domestic market, but is moving to secure additional future food through continuous overseas investment.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#2 How should Amazon and Alibaba combat the global expansion of Rakuten? Provide examples to support your answer.</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Alibaba is dominating the Chinese market, while Amazon is dominating the global market. In this situation, I think Rakuten's entry into the global market is an issue that existing companies should pay close attention to. Coca-Cola dominated the cola market exclusively, but Pepsi, a latecomer, grew significantly. Although it has yet to reach Coca-Cola in the cola market, it has narrowed the gap through various marketing methods, while outperforming Coca-Cola in overall sales. Rakuten also starts as a latecomer in the global e-commerce market, but I think there is a good chance that it will reverse other companies.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#3 Describe any competitive advantages that Rakuten has in its competition with Amazon and Alibaba.</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Amazon is a closed system where the company handles everything for merchants such as warehouse management, logistics, and customer service, while Rakuten offers a shopping platform and payment gateway, but takes an open approach that requires business owners to manage inventory. And because Rakuten is an open platform compared to its competitors, it is based on membership that directly benefits consumers through cashback and points and is more loyal to customers.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noProof="0" dirty="0"/>
          </a:p>
        </p:txBody>
      </p:sp>
      <p:sp>
        <p:nvSpPr>
          <p:cNvPr id="4" name="슬라이드 번호 개체 틀 3"/>
          <p:cNvSpPr>
            <a:spLocks noGrp="1"/>
          </p:cNvSpPr>
          <p:nvPr>
            <p:ph type="sldNum" sz="quarter" idx="5"/>
          </p:nvPr>
        </p:nvSpPr>
        <p:spPr/>
        <p:txBody>
          <a:bodyPr/>
          <a:lstStyle/>
          <a:p>
            <a:fld id="{8D7D3E5B-4BED-B24C-9674-6B6454D04561}" type="slidenum">
              <a:rPr lang="en-US" altLang="ko-KR" smtClean="0"/>
              <a:pPr/>
              <a:t>5</a:t>
            </a:fld>
            <a:endParaRPr lang="ko-KR" altLang="en-US">
              <a:latin typeface="+mj-ea"/>
              <a:ea typeface="+mj-ea"/>
            </a:endParaRPr>
          </a:p>
        </p:txBody>
      </p:sp>
    </p:spTree>
    <p:extLst>
      <p:ext uri="{BB962C8B-B14F-4D97-AF65-F5344CB8AC3E}">
        <p14:creationId xmlns:p14="http://schemas.microsoft.com/office/powerpoint/2010/main" val="3626965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rtlCol="0"/>
          <a:lstStyle/>
          <a:p>
            <a:pPr algn="just" latinLnBrk="0">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Swipely is a merchant credit card transaction processing service.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0">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 software runs on POS systems and terminals without additional hardware.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0">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It can provide insight into customers by integrating customer spending and other data such as social media.</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0">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Provide a clear picture of customer buying habits to the seller.</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0">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 cloud server delivers customers' purchases and related information to the dashboard based on the card number.</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0">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Fine-tuned analysis available. Successes such as reviews and advertisements can be tracked in conjunction with social media accounts.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rtl="0"/>
            <a:endParaRPr lang="ko-KR" altLang="en-US" noProof="0" dirty="0"/>
          </a:p>
        </p:txBody>
      </p:sp>
      <p:sp>
        <p:nvSpPr>
          <p:cNvPr id="4" name="슬라이드 번호 개체 틀 3"/>
          <p:cNvSpPr>
            <a:spLocks noGrp="1"/>
          </p:cNvSpPr>
          <p:nvPr>
            <p:ph type="sldNum" sz="quarter" idx="5"/>
          </p:nvPr>
        </p:nvSpPr>
        <p:spPr/>
        <p:txBody>
          <a:bodyPr rtlCol="0"/>
          <a:lstStyle/>
          <a:p>
            <a:pPr rtl="0"/>
            <a:fld id="{8D7D3E5B-4BED-B24C-9674-6B6454D04561}" type="slidenum">
              <a:rPr lang="en-US" altLang="ko-KR" smtClean="0"/>
              <a:t>6</a:t>
            </a:fld>
            <a:endParaRPr lang="ko-KR" altLang="en-US"/>
          </a:p>
        </p:txBody>
      </p:sp>
    </p:spTree>
    <p:extLst>
      <p:ext uri="{BB962C8B-B14F-4D97-AF65-F5344CB8AC3E}">
        <p14:creationId xmlns:p14="http://schemas.microsoft.com/office/powerpoint/2010/main" val="591380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0">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#1 Describe the advantages that Swipely offers merchants that help it maintain a competitive advantage in the marketplace.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0">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0">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 financial burden is less than that of other services. There is no hardware cost. The commission for franchises is also lower than that of competitors. While protecting customers' personal information, it analyzes purchased products and related information and provides them to sellers in the form of dashboards to help them identify customers' tendencies.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0">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0">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#2 Refer back to Chapter 2. Does Swipely function as a strategic information system for a merchant? Why or why not?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0">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0">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It can be seen as playing a role as a strategic information system. This is because Swipely supports the provision of information in the form of insight by synthesizing existing sales history and related consumer information. Thanks to this,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Swipely's</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franchisees can identify customers' tendencies and habits based on various factors to maximize productivity and efficiency and help establish future business operation plans.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noProof="0" dirty="0"/>
          </a:p>
        </p:txBody>
      </p:sp>
      <p:sp>
        <p:nvSpPr>
          <p:cNvPr id="4" name="슬라이드 번호 개체 틀 3"/>
          <p:cNvSpPr>
            <a:spLocks noGrp="1"/>
          </p:cNvSpPr>
          <p:nvPr>
            <p:ph type="sldNum" sz="quarter" idx="5"/>
          </p:nvPr>
        </p:nvSpPr>
        <p:spPr/>
        <p:txBody>
          <a:bodyPr/>
          <a:lstStyle/>
          <a:p>
            <a:fld id="{8D7D3E5B-4BED-B24C-9674-6B6454D04561}" type="slidenum">
              <a:rPr lang="en-US" altLang="ko-KR" smtClean="0"/>
              <a:pPr/>
              <a:t>7</a:t>
            </a:fld>
            <a:endParaRPr lang="ko-KR" altLang="en-US">
              <a:latin typeface="+mj-ea"/>
              <a:ea typeface="+mj-ea"/>
            </a:endParaRPr>
          </a:p>
        </p:txBody>
      </p:sp>
    </p:spTree>
    <p:extLst>
      <p:ext uri="{BB962C8B-B14F-4D97-AF65-F5344CB8AC3E}">
        <p14:creationId xmlns:p14="http://schemas.microsoft.com/office/powerpoint/2010/main" val="4173425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rtlCol="0"/>
          <a:lstStyle/>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 brick-and-mortar strategy, which involves high overhead, acts as an obstacle to improving competitiveness.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Amazon, which has no stores, has become the world's largest Internet retailer.</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However, offline stores have a higher priority than e-commerce for consumers who want to experience themselves before purchasing.</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To compete with Amazon, it adopts an omni-channel strategy that combines online shopping experiences with in-store shopping.</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Large retailers are reviewing their centralized warehouse-based distribution systems.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Receive online orders from the store closest to the customer and ship them from the store to the customer.</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This is called the Ship-from-store strategy.</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Increased delivery speed, reduced shipping costs, reduced store excess inventory, and benefits retailers.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It helps retailers face Amazon head-to-head.</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rtl="0"/>
            <a:endParaRPr lang="ko-KR" altLang="en-US" noProof="0" dirty="0"/>
          </a:p>
        </p:txBody>
      </p:sp>
      <p:sp>
        <p:nvSpPr>
          <p:cNvPr id="4" name="슬라이드 번호 개체 틀 3"/>
          <p:cNvSpPr>
            <a:spLocks noGrp="1"/>
          </p:cNvSpPr>
          <p:nvPr>
            <p:ph type="sldNum" sz="quarter" idx="5"/>
          </p:nvPr>
        </p:nvSpPr>
        <p:spPr/>
        <p:txBody>
          <a:bodyPr rtlCol="0"/>
          <a:lstStyle/>
          <a:p>
            <a:pPr rtl="0"/>
            <a:fld id="{8D7D3E5B-4BED-B24C-9674-6B6454D04561}" type="slidenum">
              <a:rPr lang="en-US" altLang="ko-KR" smtClean="0"/>
              <a:t>8</a:t>
            </a:fld>
            <a:endParaRPr lang="ko-KR" altLang="en-US"/>
          </a:p>
        </p:txBody>
      </p:sp>
    </p:spTree>
    <p:extLst>
      <p:ext uri="{BB962C8B-B14F-4D97-AF65-F5344CB8AC3E}">
        <p14:creationId xmlns:p14="http://schemas.microsoft.com/office/powerpoint/2010/main" val="4053716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#1 Why is an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omni-channel</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strategy such an important component of retailers</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missions today?</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Running an offline store is a costly business activity. Therefore, using the omni channel strategy can generate additional profits while operating the store. It can add efficiency while maintaining existing stores. This strategy will allow retailers to compete with companies like Amazon.</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#2 Describe the problems retailers face in implementing a ship-from-store strategy.</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Since stores are generally designed to greet people, there is a big difference in efficiency from warehouses that handle many orders. Since the store's warehouse is very small, there may be problems with delivery with sufficient inventory. In addition, customers visiting the store have no choice but to see employees processing online orders, and employees are likely to neglect visiting customers. This negatively affects the in-store experience.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#3 Identify some strategies that Amazon could employ to counter the ship-from-store strategy from traditional bricks-and-mortar retailers.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It is trying to realize the advantages of offline stores by opening unmanned stores such as Amazon Go and launching systems that can be used before purchasing like offline stores.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#4 Discuss the differences between the ship-from-store and click-and-collect processes.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There is little difference. The only difference is whether the customer receives the product ordered at the store or whether the store sends the product to the customer.</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noProof="0" dirty="0"/>
          </a:p>
        </p:txBody>
      </p:sp>
      <p:sp>
        <p:nvSpPr>
          <p:cNvPr id="4" name="슬라이드 번호 개체 틀 3"/>
          <p:cNvSpPr>
            <a:spLocks noGrp="1"/>
          </p:cNvSpPr>
          <p:nvPr>
            <p:ph type="sldNum" sz="quarter" idx="5"/>
          </p:nvPr>
        </p:nvSpPr>
        <p:spPr/>
        <p:txBody>
          <a:bodyPr/>
          <a:lstStyle/>
          <a:p>
            <a:fld id="{8D7D3E5B-4BED-B24C-9674-6B6454D04561}" type="slidenum">
              <a:rPr lang="en-US" altLang="ko-KR" smtClean="0"/>
              <a:pPr/>
              <a:t>9</a:t>
            </a:fld>
            <a:endParaRPr lang="ko-KR" altLang="en-US">
              <a:latin typeface="+mj-ea"/>
              <a:ea typeface="+mj-ea"/>
            </a:endParaRPr>
          </a:p>
        </p:txBody>
      </p:sp>
    </p:spTree>
    <p:extLst>
      <p:ext uri="{BB962C8B-B14F-4D97-AF65-F5344CB8AC3E}">
        <p14:creationId xmlns:p14="http://schemas.microsoft.com/office/powerpoint/2010/main" val="348994684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제목 슬라이드">
    <p:spTree>
      <p:nvGrpSpPr>
        <p:cNvPr id="1" name=""/>
        <p:cNvGrpSpPr/>
        <p:nvPr/>
      </p:nvGrpSpPr>
      <p:grpSpPr>
        <a:xfrm>
          <a:off x="0" y="0"/>
          <a:ext cx="0" cy="0"/>
          <a:chOff x="0" y="0"/>
          <a:chExt cx="0" cy="0"/>
        </a:xfrm>
      </p:grpSpPr>
      <p:sp>
        <p:nvSpPr>
          <p:cNvPr id="16" name="자유형(F)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ko-KR" altLang="en-US" noProof="0">
              <a:solidFill>
                <a:schemeClr val="accent1"/>
              </a:solidFill>
              <a:latin typeface="맑은 고딕" panose="020B0503020000020004" pitchFamily="50" charset="-127"/>
              <a:ea typeface="맑은 고딕" panose="020B0503020000020004" pitchFamily="50" charset="-127"/>
            </a:endParaRPr>
          </a:p>
        </p:txBody>
      </p:sp>
      <p:pic>
        <p:nvPicPr>
          <p:cNvPr id="10" name="그림 9" descr="파란색 하늘에 대한 두 건물 사이의 간격">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부제목 2">
            <a:extLst>
              <a:ext uri="{FF2B5EF4-FFF2-40B4-BE49-F238E27FC236}">
                <a16:creationId xmlns:a16="http://schemas.microsoft.com/office/drawing/2014/main" id="{DCFB69D3-5632-4285-A209-9DCA67DA668C}"/>
              </a:ext>
            </a:extLst>
          </p:cNvPr>
          <p:cNvSpPr>
            <a:spLocks noGrp="1"/>
          </p:cNvSpPr>
          <p:nvPr>
            <p:ph type="subTitle" idx="1"/>
          </p:nvPr>
        </p:nvSpPr>
        <p:spPr>
          <a:xfrm>
            <a:off x="816768" y="633753"/>
            <a:ext cx="7414940" cy="578325"/>
          </a:xfrm>
        </p:spPr>
        <p:txBody>
          <a:bodyPr lIns="0" tIns="0" rIns="0" bIns="0" rtlCol="0">
            <a:noAutofit/>
          </a:bodyPr>
          <a:lstStyle>
            <a:lvl1pPr marL="0" indent="0" algn="l">
              <a:buNone/>
              <a:defRPr sz="2400" cap="all" spc="300" baseline="0">
                <a:latin typeface="맑은 고딕" panose="020B0503020000020004" pitchFamily="50" charset="-127"/>
                <a:ea typeface="맑은 고딕" panose="020B0503020000020004"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ko-KR" altLang="en-US" noProof="0"/>
              <a:t>클릭하여 마스터 부제목 스타일 편집</a:t>
            </a:r>
          </a:p>
        </p:txBody>
      </p:sp>
      <p:sp>
        <p:nvSpPr>
          <p:cNvPr id="2" name="제목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rtlCol="0" anchor="t">
            <a:noAutofit/>
          </a:bodyPr>
          <a:lstStyle>
            <a:lvl1pPr algn="l">
              <a:defRPr sz="4500" cap="all" baseline="0">
                <a:latin typeface="맑은 고딕" panose="020B0503020000020004" pitchFamily="50" charset="-127"/>
                <a:ea typeface="맑은 고딕" panose="020B0503020000020004" pitchFamily="50" charset="-127"/>
              </a:defRPr>
            </a:lvl1pPr>
          </a:lstStyle>
          <a:p>
            <a:pPr rtl="0"/>
            <a:r>
              <a:rPr lang="ko-KR" altLang="en-US" noProof="0"/>
              <a:t>마스터 제목 스타일을 편집하려면 클릭하세요</a:t>
            </a:r>
            <a:r>
              <a:rPr lang="en-US" altLang="ko-KR" noProof="0"/>
              <a:t>.</a:t>
            </a:r>
            <a:endParaRPr lang="ko-KR" altLang="en-US" noProof="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비어 있음">
    <p:spTree>
      <p:nvGrpSpPr>
        <p:cNvPr id="1" name=""/>
        <p:cNvGrpSpPr/>
        <p:nvPr/>
      </p:nvGrpSpPr>
      <p:grpSpPr>
        <a:xfrm>
          <a:off x="0" y="0"/>
          <a:ext cx="0" cy="0"/>
          <a:chOff x="0" y="0"/>
          <a:chExt cx="0" cy="0"/>
        </a:xfrm>
      </p:grpSpPr>
      <p:sp>
        <p:nvSpPr>
          <p:cNvPr id="31" name="제목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atin typeface="맑은 고딕" panose="020B0503020000020004" pitchFamily="50" charset="-127"/>
                <a:ea typeface="맑은 고딕" panose="020B0503020000020004" pitchFamily="50" charset="-127"/>
              </a:defRPr>
            </a:lvl1pPr>
          </a:lstStyle>
          <a:p>
            <a:pPr rtl="0"/>
            <a:r>
              <a:rPr lang="ko-KR" altLang="en-US" noProof="0"/>
              <a:t>클릭하여 마스터 제목 편집</a:t>
            </a:r>
          </a:p>
        </p:txBody>
      </p:sp>
      <p:sp>
        <p:nvSpPr>
          <p:cNvPr id="8" name="그림 개체 틀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34" name="텍스트 개체 틀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bg1"/>
                </a:solidFill>
                <a:latin typeface="맑은 고딕" panose="020B0503020000020004" pitchFamily="50" charset="-127"/>
                <a:ea typeface="맑은 고딕" panose="020B0503020000020004" pitchFamily="50" charset="-127"/>
              </a:defRPr>
            </a:lvl1pPr>
          </a:lstStyle>
          <a:p>
            <a:pPr lvl="0" rtl="0"/>
            <a:r>
              <a:rPr lang="ko-KR" altLang="en-US" noProof="0"/>
              <a:t>이름</a:t>
            </a:r>
          </a:p>
        </p:txBody>
      </p:sp>
      <p:sp>
        <p:nvSpPr>
          <p:cNvPr id="30" name="텍스트 개체 틀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맑은 고딕" panose="020B0503020000020004" pitchFamily="50" charset="-127"/>
                <a:ea typeface="맑은 고딕" panose="020B0503020000020004" pitchFamily="50" charset="-127"/>
              </a:defRPr>
            </a:lvl1pPr>
          </a:lstStyle>
          <a:p>
            <a:pPr marL="0" lvl="0" indent="0" rtl="0">
              <a:lnSpc>
                <a:spcPct val="100000"/>
              </a:lnSpc>
              <a:spcBef>
                <a:spcPts val="0"/>
              </a:spcBef>
              <a:buNone/>
            </a:pPr>
            <a:r>
              <a:rPr lang="ko-KR" altLang="en-US" noProof="0"/>
              <a:t>제목</a:t>
            </a:r>
          </a:p>
        </p:txBody>
      </p:sp>
      <p:sp>
        <p:nvSpPr>
          <p:cNvPr id="18" name="그림 개체 틀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40" name="텍스트 개체 틀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bg1"/>
                </a:solidFill>
                <a:latin typeface="맑은 고딕" panose="020B0503020000020004" pitchFamily="50" charset="-127"/>
                <a:ea typeface="맑은 고딕" panose="020B0503020000020004" pitchFamily="50" charset="-127"/>
              </a:defRPr>
            </a:lvl1pPr>
          </a:lstStyle>
          <a:p>
            <a:pPr lvl="0" rtl="0"/>
            <a:r>
              <a:rPr lang="ko-KR" altLang="en-US" noProof="0"/>
              <a:t>이름</a:t>
            </a:r>
          </a:p>
        </p:txBody>
      </p:sp>
      <p:sp>
        <p:nvSpPr>
          <p:cNvPr id="36" name="텍스트 개체 틀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맑은 고딕" panose="020B0503020000020004" pitchFamily="50" charset="-127"/>
                <a:ea typeface="맑은 고딕" panose="020B0503020000020004" pitchFamily="50" charset="-127"/>
              </a:defRPr>
            </a:lvl1pPr>
          </a:lstStyle>
          <a:p>
            <a:pPr marL="0" lvl="0" indent="0" rtl="0">
              <a:lnSpc>
                <a:spcPct val="100000"/>
              </a:lnSpc>
              <a:spcBef>
                <a:spcPts val="0"/>
              </a:spcBef>
              <a:buNone/>
            </a:pPr>
            <a:r>
              <a:rPr lang="ko-KR" altLang="en-US" noProof="0"/>
              <a:t>제목</a:t>
            </a:r>
          </a:p>
        </p:txBody>
      </p:sp>
      <p:sp>
        <p:nvSpPr>
          <p:cNvPr id="19" name="그림 개체 틀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43" name="텍스트 개체 틀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bg1"/>
                </a:solidFill>
                <a:latin typeface="맑은 고딕" panose="020B0503020000020004" pitchFamily="50" charset="-127"/>
                <a:ea typeface="맑은 고딕" panose="020B0503020000020004" pitchFamily="50" charset="-127"/>
              </a:defRPr>
            </a:lvl1pPr>
          </a:lstStyle>
          <a:p>
            <a:pPr lvl="0" rtl="0"/>
            <a:r>
              <a:rPr lang="ko-KR" altLang="en-US" noProof="0"/>
              <a:t>이름</a:t>
            </a:r>
          </a:p>
        </p:txBody>
      </p:sp>
      <p:sp>
        <p:nvSpPr>
          <p:cNvPr id="39" name="텍스트 개체 틀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맑은 고딕" panose="020B0503020000020004" pitchFamily="50" charset="-127"/>
                <a:ea typeface="맑은 고딕" panose="020B0503020000020004" pitchFamily="50" charset="-127"/>
              </a:defRPr>
            </a:lvl1pPr>
          </a:lstStyle>
          <a:p>
            <a:pPr marL="0" lvl="0" indent="0" rtl="0">
              <a:lnSpc>
                <a:spcPct val="100000"/>
              </a:lnSpc>
              <a:spcBef>
                <a:spcPts val="0"/>
              </a:spcBef>
              <a:buNone/>
            </a:pPr>
            <a:r>
              <a:rPr lang="ko-KR" altLang="en-US" noProof="0"/>
              <a:t>제목</a:t>
            </a:r>
          </a:p>
        </p:txBody>
      </p:sp>
      <p:sp>
        <p:nvSpPr>
          <p:cNvPr id="17" name="그림 개체 틀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46" name="텍스트 개체 틀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bg1"/>
                </a:solidFill>
                <a:latin typeface="맑은 고딕" panose="020B0503020000020004" pitchFamily="50" charset="-127"/>
                <a:ea typeface="맑은 고딕" panose="020B0503020000020004" pitchFamily="50" charset="-127"/>
              </a:defRPr>
            </a:lvl1pPr>
          </a:lstStyle>
          <a:p>
            <a:pPr lvl="0" rtl="0"/>
            <a:r>
              <a:rPr lang="ko-KR" altLang="en-US" noProof="0"/>
              <a:t>이름</a:t>
            </a:r>
          </a:p>
        </p:txBody>
      </p:sp>
      <p:sp>
        <p:nvSpPr>
          <p:cNvPr id="42" name="텍스트 개체 틀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맑은 고딕" panose="020B0503020000020004" pitchFamily="50" charset="-127"/>
                <a:ea typeface="맑은 고딕" panose="020B0503020000020004" pitchFamily="50" charset="-127"/>
              </a:defRPr>
            </a:lvl1pPr>
          </a:lstStyle>
          <a:p>
            <a:pPr marL="0" lvl="0" indent="0" rtl="0">
              <a:lnSpc>
                <a:spcPct val="100000"/>
              </a:lnSpc>
              <a:spcBef>
                <a:spcPts val="0"/>
              </a:spcBef>
              <a:buNone/>
            </a:pPr>
            <a:r>
              <a:rPr lang="ko-KR" altLang="en-US" noProof="0"/>
              <a:t>제목</a:t>
            </a:r>
          </a:p>
        </p:txBody>
      </p:sp>
      <p:sp>
        <p:nvSpPr>
          <p:cNvPr id="24" name="그림 개체 틀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49" name="텍스트 개체 틀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bg1"/>
                </a:solidFill>
                <a:latin typeface="맑은 고딕" panose="020B0503020000020004" pitchFamily="50" charset="-127"/>
                <a:ea typeface="맑은 고딕" panose="020B0503020000020004" pitchFamily="50" charset="-127"/>
              </a:defRPr>
            </a:lvl1pPr>
          </a:lstStyle>
          <a:p>
            <a:pPr lvl="0" rtl="0"/>
            <a:r>
              <a:rPr lang="ko-KR" altLang="en-US" noProof="0"/>
              <a:t>이름</a:t>
            </a:r>
          </a:p>
        </p:txBody>
      </p:sp>
      <p:sp>
        <p:nvSpPr>
          <p:cNvPr id="33" name="텍스트 개체 틀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맑은 고딕" panose="020B0503020000020004" pitchFamily="50" charset="-127"/>
                <a:ea typeface="맑은 고딕" panose="020B0503020000020004" pitchFamily="50" charset="-127"/>
              </a:defRPr>
            </a:lvl1pPr>
          </a:lstStyle>
          <a:p>
            <a:pPr marL="0" lvl="0" indent="0" rtl="0">
              <a:lnSpc>
                <a:spcPct val="100000"/>
              </a:lnSpc>
              <a:spcBef>
                <a:spcPts val="0"/>
              </a:spcBef>
              <a:buNone/>
            </a:pPr>
            <a:r>
              <a:rPr lang="ko-KR" altLang="en-US" noProof="0"/>
              <a:t>제목</a:t>
            </a:r>
          </a:p>
        </p:txBody>
      </p:sp>
      <p:sp>
        <p:nvSpPr>
          <p:cNvPr id="26" name="그림 개체 틀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52" name="텍스트 개체 틀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bg1"/>
                </a:solidFill>
                <a:latin typeface="맑은 고딕" panose="020B0503020000020004" pitchFamily="50" charset="-127"/>
                <a:ea typeface="맑은 고딕" panose="020B0503020000020004" pitchFamily="50" charset="-127"/>
              </a:defRPr>
            </a:lvl1pPr>
          </a:lstStyle>
          <a:p>
            <a:pPr lvl="0" rtl="0"/>
            <a:r>
              <a:rPr lang="ko-KR" altLang="en-US" noProof="0"/>
              <a:t>이름</a:t>
            </a:r>
          </a:p>
        </p:txBody>
      </p:sp>
      <p:sp>
        <p:nvSpPr>
          <p:cNvPr id="45" name="텍스트 개체 틀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맑은 고딕" panose="020B0503020000020004" pitchFamily="50" charset="-127"/>
                <a:ea typeface="맑은 고딕" panose="020B0503020000020004" pitchFamily="50" charset="-127"/>
              </a:defRPr>
            </a:lvl1pPr>
          </a:lstStyle>
          <a:p>
            <a:pPr marL="0" lvl="0" indent="0" rtl="0">
              <a:lnSpc>
                <a:spcPct val="100000"/>
              </a:lnSpc>
              <a:spcBef>
                <a:spcPts val="0"/>
              </a:spcBef>
              <a:buNone/>
            </a:pPr>
            <a:r>
              <a:rPr lang="ko-KR" altLang="en-US" noProof="0"/>
              <a:t>제목</a:t>
            </a:r>
          </a:p>
        </p:txBody>
      </p:sp>
      <p:sp>
        <p:nvSpPr>
          <p:cNvPr id="27" name="그림 개체 틀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53" name="텍스트 개체 틀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bg1"/>
                </a:solidFill>
                <a:latin typeface="맑은 고딕" panose="020B0503020000020004" pitchFamily="50" charset="-127"/>
                <a:ea typeface="맑은 고딕" panose="020B0503020000020004" pitchFamily="50" charset="-127"/>
              </a:defRPr>
            </a:lvl1pPr>
          </a:lstStyle>
          <a:p>
            <a:pPr lvl="0" rtl="0"/>
            <a:r>
              <a:rPr lang="ko-KR" altLang="en-US" noProof="0"/>
              <a:t>이름</a:t>
            </a:r>
          </a:p>
        </p:txBody>
      </p:sp>
      <p:sp>
        <p:nvSpPr>
          <p:cNvPr id="48" name="텍스트 개체 틀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맑은 고딕" panose="020B0503020000020004" pitchFamily="50" charset="-127"/>
                <a:ea typeface="맑은 고딕" panose="020B0503020000020004" pitchFamily="50" charset="-127"/>
              </a:defRPr>
            </a:lvl1pPr>
          </a:lstStyle>
          <a:p>
            <a:pPr marL="0" lvl="0" indent="0" rtl="0">
              <a:lnSpc>
                <a:spcPct val="100000"/>
              </a:lnSpc>
              <a:spcBef>
                <a:spcPts val="0"/>
              </a:spcBef>
              <a:buNone/>
            </a:pPr>
            <a:r>
              <a:rPr lang="ko-KR" altLang="en-US" noProof="0"/>
              <a:t>제목</a:t>
            </a:r>
          </a:p>
        </p:txBody>
      </p:sp>
      <p:sp>
        <p:nvSpPr>
          <p:cNvPr id="25" name="그림 개체 틀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54" name="텍스트 개체 틀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bg1"/>
                </a:solidFill>
                <a:latin typeface="맑은 고딕" panose="020B0503020000020004" pitchFamily="50" charset="-127"/>
                <a:ea typeface="맑은 고딕" panose="020B0503020000020004" pitchFamily="50" charset="-127"/>
              </a:defRPr>
            </a:lvl1pPr>
          </a:lstStyle>
          <a:p>
            <a:pPr lvl="0" rtl="0"/>
            <a:r>
              <a:rPr lang="ko-KR" altLang="en-US" noProof="0"/>
              <a:t>이름</a:t>
            </a:r>
          </a:p>
        </p:txBody>
      </p:sp>
      <p:sp>
        <p:nvSpPr>
          <p:cNvPr id="51" name="텍스트 개체 틀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맑은 고딕" panose="020B0503020000020004" pitchFamily="50" charset="-127"/>
                <a:ea typeface="맑은 고딕" panose="020B0503020000020004" pitchFamily="50" charset="-127"/>
              </a:defRPr>
            </a:lvl1pPr>
          </a:lstStyle>
          <a:p>
            <a:pPr marL="0" lvl="0" indent="0" rtl="0">
              <a:lnSpc>
                <a:spcPct val="100000"/>
              </a:lnSpc>
              <a:spcBef>
                <a:spcPts val="0"/>
              </a:spcBef>
              <a:buNone/>
            </a:pPr>
            <a:r>
              <a:rPr lang="ko-KR" altLang="en-US" noProof="0"/>
              <a:t>제목</a:t>
            </a:r>
          </a:p>
        </p:txBody>
      </p:sp>
      <p:sp>
        <p:nvSpPr>
          <p:cNvPr id="2" name="바닥글 개체 틀 1">
            <a:extLst>
              <a:ext uri="{FF2B5EF4-FFF2-40B4-BE49-F238E27FC236}">
                <a16:creationId xmlns:a16="http://schemas.microsoft.com/office/drawing/2014/main" id="{58B2A1B4-8B38-9645-3655-35A4232B984C}"/>
              </a:ext>
            </a:extLst>
          </p:cNvPr>
          <p:cNvSpPr>
            <a:spLocks noGrp="1"/>
          </p:cNvSpPr>
          <p:nvPr>
            <p:ph type="ftr" sz="quarter" idx="45"/>
          </p:nvPr>
        </p:nvSpPr>
        <p:spPr/>
        <p:txBody>
          <a:bodyPr rtlCol="0"/>
          <a:lstStyle>
            <a:lvl1pPr>
              <a:defRPr>
                <a:latin typeface="맑은 고딕" panose="020B0503020000020004" pitchFamily="50" charset="-127"/>
                <a:ea typeface="맑은 고딕" panose="020B0503020000020004" pitchFamily="50" charset="-127"/>
              </a:defRPr>
            </a:lvl1pPr>
          </a:lstStyle>
          <a:p>
            <a:r>
              <a:rPr lang="ko-KR" altLang="en-US" noProof="0"/>
              <a:t>프레젠테이션 제목</a:t>
            </a:r>
          </a:p>
        </p:txBody>
      </p:sp>
      <p:sp>
        <p:nvSpPr>
          <p:cNvPr id="3" name="슬라이드 번호 개체 틀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rtlCol="0"/>
          <a:lstStyle>
            <a:lvl1pPr>
              <a:defRPr>
                <a:latin typeface="맑은 고딕" panose="020B0503020000020004" pitchFamily="50" charset="-127"/>
                <a:ea typeface="맑은 고딕" panose="020B0503020000020004" pitchFamily="50" charset="-127"/>
              </a:defRPr>
            </a:lvl1pPr>
          </a:lstStyle>
          <a:p>
            <a:fld id="{09A01C0A-2BB6-49E7-91A3-DCB9F9F59583}" type="slidenum">
              <a:rPr lang="en-US" altLang="ko-KR" noProof="0" smtClean="0"/>
              <a:pPr/>
              <a:t>‹#›</a:t>
            </a:fld>
            <a:endParaRPr lang="ko-KR" altLang="en-US" noProof="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캡션 있는 콘텐츠">
    <p:spTree>
      <p:nvGrpSpPr>
        <p:cNvPr id="1" name=""/>
        <p:cNvGrpSpPr/>
        <p:nvPr/>
      </p:nvGrpSpPr>
      <p:grpSpPr>
        <a:xfrm>
          <a:off x="0" y="0"/>
          <a:ext cx="0" cy="0"/>
          <a:chOff x="0" y="0"/>
          <a:chExt cx="0" cy="0"/>
        </a:xfrm>
      </p:grpSpPr>
      <p:sp>
        <p:nvSpPr>
          <p:cNvPr id="11" name="제목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rtlCol="0" anchor="t">
            <a:noAutofit/>
          </a:bodyPr>
          <a:lstStyle>
            <a:lvl1pPr>
              <a:defRPr sz="3600" cap="all" baseline="0">
                <a:latin typeface="맑은 고딕" panose="020B0503020000020004" pitchFamily="50" charset="-127"/>
                <a:ea typeface="맑은 고딕" panose="020B0503020000020004" pitchFamily="50" charset="-127"/>
              </a:defRPr>
            </a:lvl1pPr>
          </a:lstStyle>
          <a:p>
            <a:pPr rtl="0"/>
            <a:r>
              <a:rPr lang="ko-KR" altLang="en-US" noProof="0"/>
              <a:t>클릭하여 마스터 제목 편집</a:t>
            </a:r>
          </a:p>
        </p:txBody>
      </p:sp>
      <p:sp>
        <p:nvSpPr>
          <p:cNvPr id="15" name="텍스트 개체 틀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맑은 고딕" panose="020B0503020000020004" pitchFamily="50" charset="-127"/>
                <a:ea typeface="맑은 고딕" panose="020B0503020000020004" pitchFamily="50" charset="-127"/>
                <a:cs typeface="맑은 고딕" panose="020B0503020000020004" pitchFamily="50" charset="-127"/>
              </a:defRPr>
            </a:lvl1pPr>
          </a:lstStyle>
          <a:p>
            <a:pPr rtl="0"/>
            <a:r>
              <a:rPr lang="ko-KR" altLang="en-US" noProof="0"/>
              <a:t>클릭하여 마스터 부제목 스타일 편집</a:t>
            </a:r>
          </a:p>
        </p:txBody>
      </p:sp>
      <p:sp>
        <p:nvSpPr>
          <p:cNvPr id="40" name="텍스트 개체 틀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atin typeface="맑은 고딕" panose="020B0503020000020004" pitchFamily="50" charset="-127"/>
                <a:ea typeface="맑은 고딕" panose="020B0503020000020004" pitchFamily="50" charset="-127"/>
              </a:defRPr>
            </a:lvl1pPr>
          </a:lstStyle>
          <a:p>
            <a:pPr marL="285750" lvl="0" indent="-285750" rtl="0">
              <a:lnSpc>
                <a:spcPct val="100000"/>
              </a:lnSpc>
              <a:spcBef>
                <a:spcPts val="0"/>
              </a:spcBef>
            </a:pPr>
            <a:r>
              <a:rPr lang="ko-KR" altLang="en-US" noProof="0"/>
              <a:t>둘째 수준</a:t>
            </a:r>
          </a:p>
          <a:p>
            <a:pPr marL="285750" lvl="0" indent="-285750" rtl="0">
              <a:lnSpc>
                <a:spcPct val="100000"/>
              </a:lnSpc>
              <a:spcBef>
                <a:spcPts val="0"/>
              </a:spcBef>
            </a:pPr>
            <a:endParaRPr lang="ko-KR" altLang="en-US" noProof="0"/>
          </a:p>
        </p:txBody>
      </p:sp>
      <p:sp>
        <p:nvSpPr>
          <p:cNvPr id="20" name="텍스트 개체 틀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맑은 고딕" panose="020B0503020000020004" pitchFamily="50" charset="-127"/>
                <a:ea typeface="맑은 고딕" panose="020B0503020000020004" pitchFamily="50" charset="-127"/>
                <a:cs typeface="맑은 고딕" panose="020B0503020000020004" pitchFamily="50" charset="-127"/>
              </a:defRPr>
            </a:lvl1pPr>
          </a:lstStyle>
          <a:p>
            <a:pPr rtl="0"/>
            <a:r>
              <a:rPr lang="ko-KR" altLang="en-US" noProof="0"/>
              <a:t>클릭하여 마스터 부제목 스타일 편집</a:t>
            </a:r>
          </a:p>
        </p:txBody>
      </p:sp>
      <p:sp>
        <p:nvSpPr>
          <p:cNvPr id="19" name="텍스트 개체 틀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atin typeface="맑은 고딕" panose="020B0503020000020004" pitchFamily="50" charset="-127"/>
                <a:ea typeface="맑은 고딕" panose="020B0503020000020004" pitchFamily="50" charset="-127"/>
              </a:defRPr>
            </a:lvl1pPr>
          </a:lstStyle>
          <a:p>
            <a:pPr marL="285750" lvl="0" indent="-285750" rtl="0">
              <a:lnSpc>
                <a:spcPct val="100000"/>
              </a:lnSpc>
              <a:spcBef>
                <a:spcPts val="0"/>
              </a:spcBef>
            </a:pPr>
            <a:r>
              <a:rPr lang="ko-KR" altLang="en-US" noProof="0"/>
              <a:t>둘째 수준</a:t>
            </a:r>
          </a:p>
          <a:p>
            <a:pPr marL="285750" lvl="0" indent="-285750" rtl="0">
              <a:lnSpc>
                <a:spcPct val="100000"/>
              </a:lnSpc>
              <a:spcBef>
                <a:spcPts val="0"/>
              </a:spcBef>
            </a:pPr>
            <a:endParaRPr lang="ko-KR" altLang="en-US" noProof="0"/>
          </a:p>
        </p:txBody>
      </p:sp>
      <p:sp>
        <p:nvSpPr>
          <p:cNvPr id="32" name="직사각형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ko-KR" altLang="en-US" noProof="0">
              <a:solidFill>
                <a:schemeClr val="accent1"/>
              </a:solidFill>
              <a:latin typeface="맑은 고딕" panose="020B0503020000020004" pitchFamily="50" charset="-127"/>
              <a:ea typeface="맑은 고딕" panose="020B0503020000020004" pitchFamily="50" charset="-127"/>
            </a:endParaRPr>
          </a:p>
        </p:txBody>
      </p:sp>
      <p:sp>
        <p:nvSpPr>
          <p:cNvPr id="18" name="그림 개체 틀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rtlCol="0" anchor="ctr">
            <a:noAutofit/>
          </a:bodyPr>
          <a:lstStyle>
            <a:lvl1pPr algn="ctr">
              <a:defRPr>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22" name="그림 개체 틀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rtlCol="0" anchor="ctr">
            <a:noAutofit/>
          </a:bodyPr>
          <a:lstStyle>
            <a:lvl1pPr algn="ctr">
              <a:defRPr>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23" name="그림 개체 틀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rtlCol="0" anchor="ctr">
            <a:noAutofit/>
          </a:bodyPr>
          <a:lstStyle>
            <a:lvl1pPr algn="ctr">
              <a:defRPr>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2" name="바닥글 개체 틀 1">
            <a:extLst>
              <a:ext uri="{FF2B5EF4-FFF2-40B4-BE49-F238E27FC236}">
                <a16:creationId xmlns:a16="http://schemas.microsoft.com/office/drawing/2014/main" id="{5A615220-DA65-3A8D-609D-95B6D86B192A}"/>
              </a:ext>
            </a:extLst>
          </p:cNvPr>
          <p:cNvSpPr>
            <a:spLocks noGrp="1"/>
          </p:cNvSpPr>
          <p:nvPr>
            <p:ph type="ftr" sz="quarter" idx="34"/>
          </p:nvPr>
        </p:nvSpPr>
        <p:spPr/>
        <p:txBody>
          <a:bodyPr rtlCol="0"/>
          <a:lstStyle>
            <a:lvl1pPr>
              <a:defRPr>
                <a:latin typeface="맑은 고딕" panose="020B0503020000020004" pitchFamily="50" charset="-127"/>
                <a:ea typeface="맑은 고딕" panose="020B0503020000020004" pitchFamily="50" charset="-127"/>
              </a:defRPr>
            </a:lvl1pPr>
          </a:lstStyle>
          <a:p>
            <a:r>
              <a:rPr lang="ko-KR" altLang="en-US"/>
              <a:t>프레젠테이션 제목</a:t>
            </a:r>
          </a:p>
        </p:txBody>
      </p:sp>
      <p:sp>
        <p:nvSpPr>
          <p:cNvPr id="3" name="슬라이드 번호 개체 틀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rtlCol="0"/>
          <a:lstStyle>
            <a:lvl1pPr>
              <a:defRPr>
                <a:latin typeface="맑은 고딕" panose="020B0503020000020004" pitchFamily="50" charset="-127"/>
                <a:ea typeface="맑은 고딕" panose="020B0503020000020004" pitchFamily="50" charset="-127"/>
              </a:defRPr>
            </a:lvl1pPr>
          </a:lstStyle>
          <a:p>
            <a:fld id="{09A01C0A-2BB6-49E7-91A3-DCB9F9F59583}" type="slidenum">
              <a:rPr lang="en-US" altLang="ko-KR" smtClean="0"/>
              <a:pPr/>
              <a:t>‹#›</a:t>
            </a:fld>
            <a:endParaRPr lang="ko-KR" altLang="en-US"/>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캡션 있는 그림">
    <p:spTree>
      <p:nvGrpSpPr>
        <p:cNvPr id="1" name=""/>
        <p:cNvGrpSpPr/>
        <p:nvPr/>
      </p:nvGrpSpPr>
      <p:grpSpPr>
        <a:xfrm>
          <a:off x="0" y="0"/>
          <a:ext cx="0" cy="0"/>
          <a:chOff x="0" y="0"/>
          <a:chExt cx="0" cy="0"/>
        </a:xfrm>
      </p:grpSpPr>
      <p:sp>
        <p:nvSpPr>
          <p:cNvPr id="15" name="제목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atin typeface="맑은 고딕" panose="020B0503020000020004" pitchFamily="50" charset="-127"/>
                <a:ea typeface="맑은 고딕" panose="020B0503020000020004" pitchFamily="50" charset="-127"/>
              </a:defRPr>
            </a:lvl1pPr>
          </a:lstStyle>
          <a:p>
            <a:pPr rtl="0"/>
            <a:r>
              <a:rPr lang="ko-KR" altLang="en-US" noProof="0"/>
              <a:t>클릭하여 마스터 제목 편집</a:t>
            </a:r>
          </a:p>
        </p:txBody>
      </p:sp>
      <p:sp>
        <p:nvSpPr>
          <p:cNvPr id="2" name="타원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ko-KR" altLang="en-US" noProof="0">
              <a:solidFill>
                <a:schemeClr val="accent1"/>
              </a:solidFill>
              <a:latin typeface="맑은 고딕" panose="020B0503020000020004" pitchFamily="50" charset="-127"/>
              <a:ea typeface="맑은 고딕" panose="020B0503020000020004" pitchFamily="50" charset="-127"/>
            </a:endParaRPr>
          </a:p>
        </p:txBody>
      </p:sp>
      <p:sp>
        <p:nvSpPr>
          <p:cNvPr id="26" name="그림 개체 틀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rtlCol="0" anchor="ctr">
            <a:noAutofit/>
          </a:bodyPr>
          <a:lstStyle>
            <a:lvl1pPr algn="ctr">
              <a:defRPr sz="1600">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21" name="부제목 2">
            <a:extLst>
              <a:ext uri="{FF2B5EF4-FFF2-40B4-BE49-F238E27FC236}">
                <a16:creationId xmlns:a16="http://schemas.microsoft.com/office/drawing/2014/main" id="{3BAF3E19-6FBE-8CBB-4079-33F65C860D3F}"/>
              </a:ext>
            </a:extLst>
          </p:cNvPr>
          <p:cNvSpPr>
            <a:spLocks noGrp="1"/>
          </p:cNvSpPr>
          <p:nvPr>
            <p:ph type="subTitle" idx="1"/>
          </p:nvPr>
        </p:nvSpPr>
        <p:spPr>
          <a:xfrm>
            <a:off x="844257" y="3029583"/>
            <a:ext cx="2940863" cy="1002007"/>
          </a:xfrm>
        </p:spPr>
        <p:txBody>
          <a:bodyPr rtlCol="0" anchor="b">
            <a:noAutofit/>
          </a:bodyPr>
          <a:lstStyle>
            <a:lvl1pPr marL="0" indent="0" algn="l">
              <a:lnSpc>
                <a:spcPct val="100000"/>
              </a:lnSpc>
              <a:buNone/>
              <a:defRPr sz="2000" b="1" i="0" cap="all" spc="300" baseline="0">
                <a:latin typeface="맑은 고딕" panose="020B0503020000020004" pitchFamily="50" charset="-127"/>
                <a:ea typeface="맑은 고딕" panose="020B0503020000020004" pitchFamily="50" charset="-127"/>
                <a:cs typeface="맑은 고딕" panose="020B0503020000020004"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ko-KR" altLang="en-US" noProof="0"/>
              <a:t>클릭하여 마스터 부제목 스타일 편집</a:t>
            </a:r>
          </a:p>
        </p:txBody>
      </p:sp>
      <p:sp>
        <p:nvSpPr>
          <p:cNvPr id="12" name="내용 개체 틀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rtlCol="0">
            <a:noAutofit/>
          </a:bodyPr>
          <a:lstStyle>
            <a:lvl1pPr marL="285750" indent="-285750">
              <a:lnSpc>
                <a:spcPct val="100000"/>
              </a:lnSpc>
              <a:buFont typeface="Arial" panose="020B0604020202020204" pitchFamily="34" charset="0"/>
              <a:buChar char="•"/>
              <a:defRPr sz="1400" b="0" i="0">
                <a:latin typeface="맑은 고딕" panose="020B0503020000020004" pitchFamily="50" charset="-127"/>
                <a:ea typeface="맑은 고딕" panose="020B0503020000020004" pitchFamily="50" charset="-127"/>
              </a:defRPr>
            </a:lvl1pPr>
            <a:lvl2pPr marL="800100" indent="-342900">
              <a:lnSpc>
                <a:spcPct val="100000"/>
              </a:lnSpc>
              <a:buFont typeface="Arial" panose="020B0604020202020204" pitchFamily="34" charset="0"/>
              <a:buChar char="•"/>
              <a:defRPr sz="1400" b="0" i="0">
                <a:latin typeface="맑은 고딕" panose="020B0503020000020004" pitchFamily="50" charset="-127"/>
                <a:ea typeface="맑은 고딕" panose="020B0503020000020004" pitchFamily="50" charset="-127"/>
              </a:defRPr>
            </a:lvl2pPr>
            <a:lvl3pPr marL="1200150" indent="-285750">
              <a:lnSpc>
                <a:spcPct val="100000"/>
              </a:lnSpc>
              <a:buFont typeface="Arial" panose="020B0604020202020204" pitchFamily="34" charset="0"/>
              <a:buChar char="•"/>
              <a:defRPr sz="1400" b="0" i="0">
                <a:latin typeface="맑은 고딕" panose="020B0503020000020004" pitchFamily="50" charset="-127"/>
                <a:ea typeface="맑은 고딕" panose="020B0503020000020004" pitchFamily="50" charset="-127"/>
              </a:defRPr>
            </a:lvl3pPr>
            <a:lvl4pPr marL="1657350" indent="-285750">
              <a:lnSpc>
                <a:spcPct val="100000"/>
              </a:lnSpc>
              <a:buFont typeface="Arial" panose="020B0604020202020204" pitchFamily="34" charset="0"/>
              <a:buChar char="•"/>
              <a:defRPr sz="1400" b="0" i="0">
                <a:latin typeface="맑은 고딕" panose="020B0503020000020004" pitchFamily="50" charset="-127"/>
                <a:ea typeface="맑은 고딕" panose="020B0503020000020004" pitchFamily="50" charset="-127"/>
              </a:defRPr>
            </a:lvl4pPr>
            <a:lvl5pPr marL="2114550" indent="-285750">
              <a:lnSpc>
                <a:spcPct val="100000"/>
              </a:lnSpc>
              <a:buFont typeface="Arial" panose="020B0604020202020204" pitchFamily="34" charset="0"/>
              <a:buChar char="•"/>
              <a:defRPr sz="1400" b="0" i="0">
                <a:latin typeface="맑은 고딕" panose="020B0503020000020004" pitchFamily="50" charset="-127"/>
                <a:ea typeface="맑은 고딕" panose="020B0503020000020004" pitchFamily="50" charset="-127"/>
              </a:defRPr>
            </a:lvl5pPr>
            <a:lvl6pPr>
              <a:defRPr sz="2000"/>
            </a:lvl6pPr>
            <a:lvl7pPr>
              <a:defRPr sz="2000"/>
            </a:lvl7pPr>
            <a:lvl8pPr>
              <a:defRPr sz="2000"/>
            </a:lvl8pPr>
            <a:lvl9pPr>
              <a:defRPr sz="2000"/>
            </a:lvl9pPr>
          </a:lstStyle>
          <a:p>
            <a:pPr lvl="0" rtl="0"/>
            <a:r>
              <a:rPr lang="ko-KR" altLang="en-US" noProof="0"/>
              <a:t>마스터 텍스트 스타일을 편집하려면 클릭하세요</a:t>
            </a:r>
            <a:r>
              <a:rPr lang="en-US" altLang="ko-KR" noProof="0"/>
              <a:t>.</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p>
        </p:txBody>
      </p:sp>
      <p:sp>
        <p:nvSpPr>
          <p:cNvPr id="3" name="타원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ko-KR" altLang="en-US" noProof="0">
              <a:solidFill>
                <a:schemeClr val="accent1"/>
              </a:solidFill>
              <a:latin typeface="맑은 고딕" panose="020B0503020000020004" pitchFamily="50" charset="-127"/>
              <a:ea typeface="맑은 고딕" panose="020B0503020000020004" pitchFamily="50" charset="-127"/>
            </a:endParaRPr>
          </a:p>
        </p:txBody>
      </p:sp>
      <p:sp>
        <p:nvSpPr>
          <p:cNvPr id="14" name="그림 개체 틀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rtlCol="0" anchor="ctr">
            <a:noAutofit/>
          </a:bodyPr>
          <a:lstStyle>
            <a:lvl1pPr algn="ctr">
              <a:defRPr sz="1600">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31" name="텍스트 개체 틀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맑은 고딕" panose="020B0503020000020004" pitchFamily="50" charset="-127"/>
                <a:ea typeface="맑은 고딕" panose="020B0503020000020004" pitchFamily="50" charset="-127"/>
                <a:cs typeface="맑은 고딕" panose="020B0503020000020004" pitchFamily="50" charset="-127"/>
              </a:defRPr>
            </a:lvl1pPr>
          </a:lstStyle>
          <a:p>
            <a:pPr rtl="0"/>
            <a:r>
              <a:rPr lang="ko-KR" altLang="en-US" noProof="0"/>
              <a:t>클릭하여 마스터 부제목 스타일 편집</a:t>
            </a:r>
          </a:p>
        </p:txBody>
      </p:sp>
      <p:sp>
        <p:nvSpPr>
          <p:cNvPr id="24" name="내용 개체 틀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rtlCol="0">
            <a:noAutofit/>
          </a:bodyPr>
          <a:lstStyle>
            <a:lvl1pPr marL="285750" indent="-285750">
              <a:lnSpc>
                <a:spcPct val="100000"/>
              </a:lnSpc>
              <a:buFont typeface="Arial" panose="020B0604020202020204" pitchFamily="34" charset="0"/>
              <a:buChar char="•"/>
              <a:defRPr sz="1400" b="0" i="0">
                <a:latin typeface="맑은 고딕" panose="020B0503020000020004" pitchFamily="50" charset="-127"/>
                <a:ea typeface="맑은 고딕" panose="020B0503020000020004" pitchFamily="50" charset="-127"/>
              </a:defRPr>
            </a:lvl1pPr>
            <a:lvl2pPr marL="800100" indent="-342900">
              <a:lnSpc>
                <a:spcPct val="100000"/>
              </a:lnSpc>
              <a:buFont typeface="Arial" panose="020B0604020202020204" pitchFamily="34" charset="0"/>
              <a:buChar char="•"/>
              <a:defRPr sz="1400" b="0" i="0">
                <a:latin typeface="맑은 고딕" panose="020B0503020000020004" pitchFamily="50" charset="-127"/>
                <a:ea typeface="맑은 고딕" panose="020B0503020000020004" pitchFamily="50" charset="-127"/>
              </a:defRPr>
            </a:lvl2pPr>
            <a:lvl3pPr marL="1200150" indent="-285750">
              <a:lnSpc>
                <a:spcPct val="100000"/>
              </a:lnSpc>
              <a:buFont typeface="Arial" panose="020B0604020202020204" pitchFamily="34" charset="0"/>
              <a:buChar char="•"/>
              <a:defRPr sz="1400" b="0" i="0">
                <a:latin typeface="맑은 고딕" panose="020B0503020000020004" pitchFamily="50" charset="-127"/>
                <a:ea typeface="맑은 고딕" panose="020B0503020000020004" pitchFamily="50" charset="-127"/>
              </a:defRPr>
            </a:lvl3pPr>
            <a:lvl4pPr marL="1657350" indent="-285750">
              <a:lnSpc>
                <a:spcPct val="100000"/>
              </a:lnSpc>
              <a:buFont typeface="Arial" panose="020B0604020202020204" pitchFamily="34" charset="0"/>
              <a:buChar char="•"/>
              <a:defRPr sz="1400" b="0" i="0">
                <a:latin typeface="맑은 고딕" panose="020B0503020000020004" pitchFamily="50" charset="-127"/>
                <a:ea typeface="맑은 고딕" panose="020B0503020000020004" pitchFamily="50" charset="-127"/>
              </a:defRPr>
            </a:lvl4pPr>
            <a:lvl5pPr marL="2114550" indent="-285750">
              <a:lnSpc>
                <a:spcPct val="100000"/>
              </a:lnSpc>
              <a:buFont typeface="Arial" panose="020B0604020202020204" pitchFamily="34" charset="0"/>
              <a:buChar char="•"/>
              <a:defRPr sz="1400" b="0" i="0">
                <a:latin typeface="맑은 고딕" panose="020B0503020000020004" pitchFamily="50" charset="-127"/>
                <a:ea typeface="맑은 고딕" panose="020B0503020000020004" pitchFamily="50" charset="-127"/>
              </a:defRPr>
            </a:lvl5pPr>
            <a:lvl6pPr>
              <a:defRPr sz="2000"/>
            </a:lvl6pPr>
            <a:lvl7pPr>
              <a:defRPr sz="2000"/>
            </a:lvl7pPr>
            <a:lvl8pPr>
              <a:defRPr sz="2000"/>
            </a:lvl8pPr>
            <a:lvl9pPr>
              <a:defRPr sz="2000"/>
            </a:lvl9pPr>
          </a:lstStyle>
          <a:p>
            <a:pPr lvl="0" rtl="0"/>
            <a:r>
              <a:rPr lang="ko-KR" altLang="en-US" noProof="0"/>
              <a:t>마스터 텍스트 스타일을 편집하려면 클릭하세요</a:t>
            </a:r>
            <a:r>
              <a:rPr lang="en-US" altLang="ko-KR" noProof="0"/>
              <a:t>.</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p>
        </p:txBody>
      </p:sp>
      <p:sp>
        <p:nvSpPr>
          <p:cNvPr id="4" name="타원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ko-KR" altLang="en-US" noProof="0">
              <a:solidFill>
                <a:schemeClr val="accent1"/>
              </a:solidFill>
              <a:latin typeface="맑은 고딕" panose="020B0503020000020004" pitchFamily="50" charset="-127"/>
              <a:ea typeface="맑은 고딕" panose="020B0503020000020004" pitchFamily="50" charset="-127"/>
            </a:endParaRPr>
          </a:p>
        </p:txBody>
      </p:sp>
      <p:sp>
        <p:nvSpPr>
          <p:cNvPr id="25" name="그림 개체 틀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rtlCol="0" anchor="ctr">
            <a:noAutofit/>
          </a:bodyPr>
          <a:lstStyle>
            <a:lvl1pPr algn="ctr">
              <a:defRPr sz="1600">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32" name="텍스트 개체 틀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맑은 고딕" panose="020B0503020000020004" pitchFamily="50" charset="-127"/>
                <a:ea typeface="맑은 고딕" panose="020B0503020000020004" pitchFamily="50" charset="-127"/>
                <a:cs typeface="맑은 고딕" panose="020B0503020000020004" pitchFamily="50" charset="-127"/>
              </a:defRPr>
            </a:lvl1pPr>
          </a:lstStyle>
          <a:p>
            <a:pPr rtl="0"/>
            <a:r>
              <a:rPr lang="ko-KR" altLang="en-US" noProof="0"/>
              <a:t>클릭하여 마스터 부제목 스타일 편집</a:t>
            </a:r>
          </a:p>
        </p:txBody>
      </p:sp>
      <p:sp>
        <p:nvSpPr>
          <p:cNvPr id="23" name="내용 개체 틀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rtlCol="0">
            <a:noAutofit/>
          </a:bodyPr>
          <a:lstStyle>
            <a:lvl1pPr marL="285750" indent="-285750">
              <a:lnSpc>
                <a:spcPct val="100000"/>
              </a:lnSpc>
              <a:buFont typeface="Arial" panose="020B0604020202020204" pitchFamily="34" charset="0"/>
              <a:buChar char="•"/>
              <a:defRPr sz="1400" b="0" i="0">
                <a:latin typeface="맑은 고딕" panose="020B0503020000020004" pitchFamily="50" charset="-127"/>
                <a:ea typeface="맑은 고딕" panose="020B0503020000020004" pitchFamily="50" charset="-127"/>
              </a:defRPr>
            </a:lvl1pPr>
            <a:lvl2pPr marL="800100" indent="-342900">
              <a:lnSpc>
                <a:spcPct val="100000"/>
              </a:lnSpc>
              <a:buFont typeface="Arial" panose="020B0604020202020204" pitchFamily="34" charset="0"/>
              <a:buChar char="•"/>
              <a:defRPr sz="1400" b="0" i="0">
                <a:latin typeface="맑은 고딕" panose="020B0503020000020004" pitchFamily="50" charset="-127"/>
                <a:ea typeface="맑은 고딕" panose="020B0503020000020004" pitchFamily="50" charset="-127"/>
              </a:defRPr>
            </a:lvl2pPr>
            <a:lvl3pPr marL="1200150" indent="-285750">
              <a:lnSpc>
                <a:spcPct val="100000"/>
              </a:lnSpc>
              <a:buFont typeface="Arial" panose="020B0604020202020204" pitchFamily="34" charset="0"/>
              <a:buChar char="•"/>
              <a:defRPr sz="1400" b="0" i="0">
                <a:latin typeface="맑은 고딕" panose="020B0503020000020004" pitchFamily="50" charset="-127"/>
                <a:ea typeface="맑은 고딕" panose="020B0503020000020004" pitchFamily="50" charset="-127"/>
              </a:defRPr>
            </a:lvl3pPr>
            <a:lvl4pPr marL="1657350" indent="-285750">
              <a:lnSpc>
                <a:spcPct val="100000"/>
              </a:lnSpc>
              <a:buFont typeface="Arial" panose="020B0604020202020204" pitchFamily="34" charset="0"/>
              <a:buChar char="•"/>
              <a:defRPr sz="1400" b="0" i="0">
                <a:latin typeface="맑은 고딕" panose="020B0503020000020004" pitchFamily="50" charset="-127"/>
                <a:ea typeface="맑은 고딕" panose="020B0503020000020004" pitchFamily="50" charset="-127"/>
              </a:defRPr>
            </a:lvl4pPr>
            <a:lvl5pPr marL="2114550" indent="-285750">
              <a:lnSpc>
                <a:spcPct val="100000"/>
              </a:lnSpc>
              <a:buFont typeface="Arial" panose="020B0604020202020204" pitchFamily="34" charset="0"/>
              <a:buChar char="•"/>
              <a:defRPr sz="1400" b="0" i="0">
                <a:latin typeface="맑은 고딕" panose="020B0503020000020004" pitchFamily="50" charset="-127"/>
                <a:ea typeface="맑은 고딕" panose="020B0503020000020004" pitchFamily="50" charset="-127"/>
              </a:defRPr>
            </a:lvl5pPr>
            <a:lvl6pPr>
              <a:defRPr sz="2000"/>
            </a:lvl6pPr>
            <a:lvl7pPr>
              <a:defRPr sz="2000"/>
            </a:lvl7pPr>
            <a:lvl8pPr>
              <a:defRPr sz="2000"/>
            </a:lvl8pPr>
            <a:lvl9pPr>
              <a:defRPr sz="2000"/>
            </a:lvl9pPr>
          </a:lstStyle>
          <a:p>
            <a:pPr lvl="0" rtl="0"/>
            <a:r>
              <a:rPr lang="ko-KR" altLang="en-US" noProof="0"/>
              <a:t>마스터 텍스트 스타일을 편집하려면 클릭하세요</a:t>
            </a:r>
            <a:r>
              <a:rPr lang="en-US" altLang="ko-KR" noProof="0"/>
              <a:t>.</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p>
        </p:txBody>
      </p:sp>
      <p:sp>
        <p:nvSpPr>
          <p:cNvPr id="5" name="바닥글 개체 틀 4">
            <a:extLst>
              <a:ext uri="{FF2B5EF4-FFF2-40B4-BE49-F238E27FC236}">
                <a16:creationId xmlns:a16="http://schemas.microsoft.com/office/drawing/2014/main" id="{A466B1E6-E67B-3B07-B464-6C782D2D21E7}"/>
              </a:ext>
            </a:extLst>
          </p:cNvPr>
          <p:cNvSpPr>
            <a:spLocks noGrp="1"/>
          </p:cNvSpPr>
          <p:nvPr>
            <p:ph type="ftr" sz="quarter" idx="33"/>
          </p:nvPr>
        </p:nvSpPr>
        <p:spPr/>
        <p:txBody>
          <a:bodyPr rtlCol="0"/>
          <a:lstStyle>
            <a:lvl1pPr>
              <a:defRPr>
                <a:latin typeface="맑은 고딕" panose="020B0503020000020004" pitchFamily="50" charset="-127"/>
                <a:ea typeface="맑은 고딕" panose="020B0503020000020004" pitchFamily="50" charset="-127"/>
              </a:defRPr>
            </a:lvl1pPr>
          </a:lstStyle>
          <a:p>
            <a:r>
              <a:rPr lang="ko-KR" altLang="en-US" noProof="0"/>
              <a:t>프레젠테이션 제목</a:t>
            </a:r>
          </a:p>
        </p:txBody>
      </p:sp>
      <p:sp>
        <p:nvSpPr>
          <p:cNvPr id="6" name="슬라이드 번호 개체 틀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rtlCol="0"/>
          <a:lstStyle>
            <a:lvl1pPr>
              <a:defRPr>
                <a:latin typeface="맑은 고딕" panose="020B0503020000020004" pitchFamily="50" charset="-127"/>
                <a:ea typeface="맑은 고딕" panose="020B0503020000020004" pitchFamily="50" charset="-127"/>
              </a:defRPr>
            </a:lvl1pPr>
          </a:lstStyle>
          <a:p>
            <a:fld id="{09A01C0A-2BB6-49E7-91A3-DCB9F9F59583}" type="slidenum">
              <a:rPr lang="en-US" altLang="ko-KR" noProof="0" smtClean="0"/>
              <a:pPr/>
              <a:t>‹#›</a:t>
            </a:fld>
            <a:endParaRPr lang="ko-KR" altLang="en-US" noProof="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5" name="제목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rtlCol="0" anchor="t">
            <a:noAutofit/>
          </a:bodyPr>
          <a:lstStyle>
            <a:lvl1pPr>
              <a:defRPr sz="3600" baseline="0">
                <a:latin typeface="+mj-lt"/>
              </a:defRPr>
            </a:lvl1pPr>
          </a:lstStyle>
          <a:p>
            <a:pPr rtl="0"/>
            <a:r>
              <a:rPr lang="ko-KR" altLang="en-US" noProof="0"/>
              <a:t>클릭하여 마스터 제목 편집</a:t>
            </a:r>
          </a:p>
        </p:txBody>
      </p:sp>
      <p:sp>
        <p:nvSpPr>
          <p:cNvPr id="13" name="텍스트 개체 틀 2">
            <a:extLst>
              <a:ext uri="{FF2B5EF4-FFF2-40B4-BE49-F238E27FC236}">
                <a16:creationId xmlns:a16="http://schemas.microsoft.com/office/drawing/2014/main" id="{ED5AF112-F5BD-9AA8-0E64-A6972333DDB1}"/>
              </a:ext>
            </a:extLst>
          </p:cNvPr>
          <p:cNvSpPr>
            <a:spLocks noGrp="1"/>
          </p:cNvSpPr>
          <p:nvPr>
            <p:ph type="body" idx="1" hasCustomPrompt="1"/>
          </p:nvPr>
        </p:nvSpPr>
        <p:spPr>
          <a:xfrm>
            <a:off x="855915" y="2046038"/>
            <a:ext cx="4831207" cy="3568139"/>
          </a:xfrm>
        </p:spPr>
        <p:txBody>
          <a:bodyPr lIns="0" tIns="0" rIns="0" bIns="0" rtlCol="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ko-KR" altLang="en-US" noProof="0"/>
              <a:t>마스터 텍스트 스타일을 편집하려면 클릭하세요</a:t>
            </a:r>
            <a:r>
              <a:rPr lang="en-US" altLang="ko-KR" noProof="0"/>
              <a:t>.</a:t>
            </a:r>
            <a:endParaRPr lang="ko-KR" altLang="en-US" noProof="0"/>
          </a:p>
        </p:txBody>
      </p:sp>
      <p:sp>
        <p:nvSpPr>
          <p:cNvPr id="9" name="그림 개체 틀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rtlCol="0" anchor="ctr"/>
          <a:lstStyle>
            <a:lvl1pPr algn="ctr">
              <a:defRPr/>
            </a:lvl1pPr>
          </a:lstStyle>
          <a:p>
            <a:pPr rtl="0"/>
            <a:r>
              <a:rPr lang="ko-KR" altLang="en-US" noProof="0"/>
              <a:t>그림을 추가하려면 아이콘을 클릭하십시오</a:t>
            </a:r>
          </a:p>
        </p:txBody>
      </p:sp>
      <p:sp>
        <p:nvSpPr>
          <p:cNvPr id="14" name="텍스트 개체 틀 10">
            <a:extLst>
              <a:ext uri="{FF2B5EF4-FFF2-40B4-BE49-F238E27FC236}">
                <a16:creationId xmlns:a16="http://schemas.microsoft.com/office/drawing/2014/main" id="{104F5115-4987-5C8E-E191-E06A29A553D3}"/>
              </a:ext>
            </a:extLst>
          </p:cNvPr>
          <p:cNvSpPr>
            <a:spLocks noGrp="1"/>
          </p:cNvSpPr>
          <p:nvPr>
            <p:ph type="body" sz="quarter" idx="13" hasCustomPrompt="1"/>
          </p:nvPr>
        </p:nvSpPr>
        <p:spPr>
          <a:xfrm>
            <a:off x="7010733" y="2803273"/>
            <a:ext cx="2121408" cy="2121408"/>
          </a:xfrm>
          <a:prstGeom prst="ellipse">
            <a:avLst/>
          </a:prstGeom>
          <a:solidFill>
            <a:schemeClr val="accent1">
              <a:alpha val="89000"/>
            </a:schemeClr>
          </a:solidFill>
        </p:spPr>
        <p:txBody>
          <a:bodyPr rtlCol="0"/>
          <a:lstStyle>
            <a:lvl1pPr>
              <a:defRPr sz="300">
                <a:solidFill>
                  <a:schemeClr val="accent1">
                    <a:alpha val="0"/>
                  </a:schemeClr>
                </a:solidFill>
              </a:defRPr>
            </a:lvl1pPr>
          </a:lstStyle>
          <a:p>
            <a:pPr lvl="0" rtl="0"/>
            <a:r>
              <a:rPr lang="ko-KR" altLang="en-US" noProof="0"/>
              <a:t>마스터 텍스트 스타일을 편집하려면 클릭하세요</a:t>
            </a:r>
            <a:r>
              <a:rPr lang="en-US" altLang="ko-KR" noProof="0"/>
              <a:t>.</a:t>
            </a:r>
            <a:endParaRPr lang="ko-KR" altLang="en-US" noProof="0"/>
          </a:p>
        </p:txBody>
      </p:sp>
      <p:sp>
        <p:nvSpPr>
          <p:cNvPr id="15" name="텍스트 개체 틀 10">
            <a:extLst>
              <a:ext uri="{FF2B5EF4-FFF2-40B4-BE49-F238E27FC236}">
                <a16:creationId xmlns:a16="http://schemas.microsoft.com/office/drawing/2014/main" id="{1EA969D2-43E7-374C-2BD3-3ED94ADEAE97}"/>
              </a:ext>
            </a:extLst>
          </p:cNvPr>
          <p:cNvSpPr>
            <a:spLocks noGrp="1"/>
          </p:cNvSpPr>
          <p:nvPr>
            <p:ph type="body" sz="quarter" idx="14" hasCustomPrompt="1"/>
          </p:nvPr>
        </p:nvSpPr>
        <p:spPr>
          <a:xfrm>
            <a:off x="11258537" y="4711495"/>
            <a:ext cx="192024" cy="1033272"/>
          </a:xfrm>
          <a:prstGeom prst="rect">
            <a:avLst/>
          </a:prstGeom>
          <a:solidFill>
            <a:schemeClr val="accent1">
              <a:alpha val="83000"/>
            </a:schemeClr>
          </a:solidFill>
        </p:spPr>
        <p:txBody>
          <a:bodyPr rtlCol="0"/>
          <a:lstStyle>
            <a:lvl1pPr>
              <a:defRPr sz="300">
                <a:solidFill>
                  <a:schemeClr val="accent1">
                    <a:alpha val="0"/>
                  </a:schemeClr>
                </a:solidFill>
              </a:defRPr>
            </a:lvl1pPr>
          </a:lstStyle>
          <a:p>
            <a:pPr lvl="0" rtl="0"/>
            <a:r>
              <a:rPr lang="ko-KR" altLang="en-US" noProof="0"/>
              <a:t>마스터 텍스트 스타일을 편집하려면 클릭하세요</a:t>
            </a:r>
            <a:r>
              <a:rPr lang="en-US" altLang="ko-KR" noProof="0"/>
              <a:t>.</a:t>
            </a:r>
            <a:endParaRPr lang="ko-KR" altLang="en-US" noProof="0"/>
          </a:p>
        </p:txBody>
      </p:sp>
      <p:sp>
        <p:nvSpPr>
          <p:cNvPr id="3" name="바닥글 개체 틀 2">
            <a:extLst>
              <a:ext uri="{FF2B5EF4-FFF2-40B4-BE49-F238E27FC236}">
                <a16:creationId xmlns:a16="http://schemas.microsoft.com/office/drawing/2014/main" id="{8DE7E217-DB17-AA1B-8753-DBFDF42AB32F}"/>
              </a:ext>
            </a:extLst>
          </p:cNvPr>
          <p:cNvSpPr>
            <a:spLocks noGrp="1"/>
          </p:cNvSpPr>
          <p:nvPr>
            <p:ph type="ftr" sz="quarter" idx="10"/>
          </p:nvPr>
        </p:nvSpPr>
        <p:spPr/>
        <p:txBody>
          <a:bodyPr rtlCol="0"/>
          <a:lstStyle/>
          <a:p>
            <a:pPr rtl="0"/>
            <a:r>
              <a:rPr lang="ko-KR" altLang="en-US" noProof="0"/>
              <a:t>프레젠테이션 제목</a:t>
            </a:r>
          </a:p>
        </p:txBody>
      </p:sp>
      <p:sp>
        <p:nvSpPr>
          <p:cNvPr id="4" name="슬라이드 번호 개체 틀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rtlCol="0"/>
          <a:lstStyle/>
          <a:p>
            <a:pPr rtl="0"/>
            <a:fld id="{09A01C0A-2BB6-49E7-91A3-DCB9F9F59583}" type="slidenum">
              <a:rPr lang="en-US" altLang="ko-KR" noProof="0" smtClean="0"/>
              <a:pPr/>
              <a:t>‹#›</a:t>
            </a:fld>
            <a:endParaRPr lang="ko-KR" altLang="en-US" noProof="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pic>
        <p:nvPicPr>
          <p:cNvPr id="3" name="그림 2" descr="한 명이 있는 큰 보행 교차로">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자유형(F)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ko-KR" altLang="en-US" noProof="0">
              <a:solidFill>
                <a:schemeClr val="accent1"/>
              </a:solidFill>
              <a:latin typeface="맑은 고딕" panose="020B0503020000020004" pitchFamily="50" charset="-127"/>
              <a:ea typeface="맑은 고딕" panose="020B0503020000020004" pitchFamily="50" charset="-127"/>
            </a:endParaRPr>
          </a:p>
        </p:txBody>
      </p:sp>
      <p:sp>
        <p:nvSpPr>
          <p:cNvPr id="2" name="제목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rtlCol="0" anchor="b">
            <a:noAutofit/>
          </a:bodyPr>
          <a:lstStyle>
            <a:lvl1pPr>
              <a:defRPr sz="3600" b="1" i="0" baseline="0">
                <a:solidFill>
                  <a:schemeClr val="bg1"/>
                </a:solidFill>
                <a:latin typeface="맑은 고딕" panose="020B0503020000020004" pitchFamily="50" charset="-127"/>
                <a:ea typeface="맑은 고딕" panose="020B0503020000020004" pitchFamily="50" charset="-127"/>
                <a:cs typeface="맑은 고딕" panose="020B0503020000020004" pitchFamily="50" charset="-127"/>
              </a:defRPr>
            </a:lvl1pPr>
          </a:lstStyle>
          <a:p>
            <a:pPr rtl="0"/>
            <a:r>
              <a:rPr lang="ko-KR" altLang="en-US" noProof="0"/>
              <a:t>클릭하여 마스터 제목 스타일 편집</a:t>
            </a:r>
          </a:p>
        </p:txBody>
      </p:sp>
      <p:sp>
        <p:nvSpPr>
          <p:cNvPr id="11" name="텍스트 개체 틀 2">
            <a:extLst>
              <a:ext uri="{FF2B5EF4-FFF2-40B4-BE49-F238E27FC236}">
                <a16:creationId xmlns:a16="http://schemas.microsoft.com/office/drawing/2014/main" id="{CFA9DBC5-E4A8-5230-9CE1-902849869495}"/>
              </a:ext>
            </a:extLst>
          </p:cNvPr>
          <p:cNvSpPr>
            <a:spLocks noGrp="1"/>
          </p:cNvSpPr>
          <p:nvPr>
            <p:ph type="body" idx="1" hasCustomPrompt="1"/>
          </p:nvPr>
        </p:nvSpPr>
        <p:spPr>
          <a:xfrm>
            <a:off x="1907196" y="3790988"/>
            <a:ext cx="5444517" cy="1731890"/>
          </a:xfrm>
        </p:spPr>
        <p:txBody>
          <a:bodyPr lIns="0" tIns="0" rIns="0" bIns="0" rtlCol="0" anchor="t">
            <a:noAutofit/>
          </a:bodyPr>
          <a:lstStyle>
            <a:lvl1pPr marL="0" indent="0">
              <a:buNone/>
              <a:defRPr sz="1800" b="0" i="0">
                <a:solidFill>
                  <a:schemeClr val="bg1"/>
                </a:solidFill>
                <a:latin typeface="맑은 고딕" panose="020B0503020000020004" pitchFamily="50" charset="-127"/>
                <a:ea typeface="맑은 고딕" panose="020B0503020000020004" pitchFamily="50"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ko-KR" altLang="en-US" noProof="0"/>
              <a:t>마스터 텍스트 스타일을 편집하려면 클릭하세요</a:t>
            </a:r>
            <a:r>
              <a:rPr lang="en-US" altLang="ko-KR" noProof="0"/>
              <a:t>.</a:t>
            </a:r>
          </a:p>
        </p:txBody>
      </p:sp>
      <p:sp>
        <p:nvSpPr>
          <p:cNvPr id="10" name="직사각형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ko-KR" altLang="en-US" noProof="0">
              <a:solidFill>
                <a:schemeClr val="accent1"/>
              </a:solidFill>
              <a:latin typeface="맑은 고딕" panose="020B0503020000020004" pitchFamily="50" charset="-127"/>
              <a:ea typeface="맑은 고딕" panose="020B0503020000020004" pitchFamily="50" charset="-127"/>
            </a:endParaRPr>
          </a:p>
        </p:txBody>
      </p:sp>
      <p:sp>
        <p:nvSpPr>
          <p:cNvPr id="12" name="직사각형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ko-KR" altLang="en-US" noProof="0">
              <a:solidFill>
                <a:schemeClr val="accent1"/>
              </a:solidFill>
              <a:latin typeface="맑은 고딕" panose="020B0503020000020004" pitchFamily="50" charset="-127"/>
              <a:ea typeface="맑은 고딕" panose="020B0503020000020004" pitchFamily="50" charset="-127"/>
            </a:endParaRPr>
          </a:p>
        </p:txBody>
      </p:sp>
      <p:sp>
        <p:nvSpPr>
          <p:cNvPr id="4" name="바닥글 개체 틀 3">
            <a:extLst>
              <a:ext uri="{FF2B5EF4-FFF2-40B4-BE49-F238E27FC236}">
                <a16:creationId xmlns:a16="http://schemas.microsoft.com/office/drawing/2014/main" id="{7B05DD54-AC6C-8FD6-3ABF-282F1F124B40}"/>
              </a:ext>
            </a:extLst>
          </p:cNvPr>
          <p:cNvSpPr>
            <a:spLocks noGrp="1"/>
          </p:cNvSpPr>
          <p:nvPr>
            <p:ph type="ftr" sz="quarter" idx="10"/>
          </p:nvPr>
        </p:nvSpPr>
        <p:spPr/>
        <p:txBody>
          <a:bodyPr rtlCol="0"/>
          <a:lstStyle>
            <a:lvl1pPr>
              <a:defRPr>
                <a:latin typeface="맑은 고딕" panose="020B0503020000020004" pitchFamily="50" charset="-127"/>
                <a:ea typeface="맑은 고딕" panose="020B0503020000020004" pitchFamily="50" charset="-127"/>
              </a:defRPr>
            </a:lvl1pPr>
          </a:lstStyle>
          <a:p>
            <a:r>
              <a:rPr lang="ko-KR" altLang="en-US" noProof="0"/>
              <a:t>프레젠테이션 제목</a:t>
            </a:r>
          </a:p>
        </p:txBody>
      </p:sp>
      <p:sp>
        <p:nvSpPr>
          <p:cNvPr id="5" name="슬라이드 번호 개체 틀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rtlCol="0"/>
          <a:lstStyle>
            <a:lvl1pPr>
              <a:defRPr>
                <a:latin typeface="맑은 고딕" panose="020B0503020000020004" pitchFamily="50" charset="-127"/>
                <a:ea typeface="맑은 고딕" panose="020B0503020000020004" pitchFamily="50" charset="-127"/>
              </a:defRPr>
            </a:lvl1pPr>
          </a:lstStyle>
          <a:p>
            <a:fld id="{09A01C0A-2BB6-49E7-91A3-DCB9F9F59583}" type="slidenum">
              <a:rPr lang="en-US" altLang="ko-KR" noProof="0" smtClean="0"/>
              <a:pPr/>
              <a:t>‹#›</a:t>
            </a:fld>
            <a:endParaRPr lang="ko-KR" altLang="en-US" noProof="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rtlCol="0" anchor="b">
            <a:noAutofit/>
          </a:bodyPr>
          <a:lstStyle>
            <a:lvl1pPr>
              <a:defRPr sz="3600" cap="all" baseline="0"/>
            </a:lvl1pPr>
          </a:lstStyle>
          <a:p>
            <a:pPr rtl="0"/>
            <a:r>
              <a:rPr lang="ko-KR" altLang="en-US" noProof="0"/>
              <a:t>클릭하여 마스터 제목 스타일 편집</a:t>
            </a:r>
          </a:p>
        </p:txBody>
      </p:sp>
      <p:sp>
        <p:nvSpPr>
          <p:cNvPr id="5" name="그림 개체 틀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rtlCol="0"/>
          <a:lstStyle/>
          <a:p>
            <a:pPr rtl="0"/>
            <a:r>
              <a:rPr lang="ko-KR" altLang="en-US" noProof="0"/>
              <a:t>그림을 추가하려면 아이콘을 클릭하십시오</a:t>
            </a:r>
          </a:p>
        </p:txBody>
      </p:sp>
      <p:sp>
        <p:nvSpPr>
          <p:cNvPr id="3" name="내용 개체 틀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rtlCol="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rtl="0"/>
            <a:r>
              <a:rPr lang="ko-KR" altLang="en-US" noProof="0"/>
              <a:t>마스터 텍스트 스타일을 편집하려면 클릭하세요</a:t>
            </a:r>
            <a:r>
              <a:rPr lang="en-US" altLang="ko-KR" noProof="0"/>
              <a:t>.</a:t>
            </a:r>
            <a:endParaRPr lang="ko-KR" altLang="en-US" noProof="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ko-KR" altLang="en-US" noProof="0">
              <a:solidFill>
                <a:schemeClr val="accent1"/>
              </a:solidFill>
              <a:latin typeface="맑은 고딕" panose="020B0503020000020004" pitchFamily="50" charset="-127"/>
              <a:ea typeface="맑은 고딕" panose="020B0503020000020004" pitchFamily="50" charset="-127"/>
            </a:endParaRPr>
          </a:p>
        </p:txBody>
      </p:sp>
      <p:sp>
        <p:nvSpPr>
          <p:cNvPr id="22" name="제목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rtlCol="0" anchor="t">
            <a:noAutofit/>
          </a:bodyPr>
          <a:lstStyle>
            <a:lvl1pPr>
              <a:defRPr sz="3600" baseline="0">
                <a:solidFill>
                  <a:schemeClr val="tx1"/>
                </a:solidFill>
                <a:latin typeface="맑은 고딕" panose="020B0503020000020004" pitchFamily="50" charset="-127"/>
                <a:ea typeface="맑은 고딕" panose="020B0503020000020004" pitchFamily="50" charset="-127"/>
              </a:defRPr>
            </a:lvl1pPr>
          </a:lstStyle>
          <a:p>
            <a:pPr rtl="0"/>
            <a:r>
              <a:rPr lang="ko-KR" altLang="en-US" noProof="0"/>
              <a:t>마스터 제목 스타일을 편집하려면 클릭하세요</a:t>
            </a:r>
            <a:r>
              <a:rPr lang="en-US" altLang="ko-KR" noProof="0"/>
              <a:t>.</a:t>
            </a:r>
            <a:endParaRPr lang="ko-KR" altLang="en-US" noProof="0"/>
          </a:p>
        </p:txBody>
      </p:sp>
      <p:sp>
        <p:nvSpPr>
          <p:cNvPr id="9" name="그림 개체 틀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rtlCol="0" anchor="ctr">
            <a:noAutofit/>
          </a:bodyPr>
          <a:lstStyle>
            <a:lvl1pPr algn="ctr">
              <a:defRPr>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3" name="텍스트 개체 틀 2">
            <a:extLst>
              <a:ext uri="{FF2B5EF4-FFF2-40B4-BE49-F238E27FC236}">
                <a16:creationId xmlns:a16="http://schemas.microsoft.com/office/drawing/2014/main" id="{2E65DE34-CDB7-41F7-A95A-592B99558C69}"/>
              </a:ext>
            </a:extLst>
          </p:cNvPr>
          <p:cNvSpPr>
            <a:spLocks noGrp="1"/>
          </p:cNvSpPr>
          <p:nvPr>
            <p:ph type="body" idx="1" hasCustomPrompt="1"/>
          </p:nvPr>
        </p:nvSpPr>
        <p:spPr>
          <a:xfrm>
            <a:off x="6978650" y="2087562"/>
            <a:ext cx="4375150" cy="3891067"/>
          </a:xfrm>
        </p:spPr>
        <p:txBody>
          <a:bodyPr lIns="0" tIns="0" rIns="0" bIns="0" rtlCol="0">
            <a:noAutofit/>
          </a:bodyPr>
          <a:lstStyle>
            <a:lvl1pPr marL="0" indent="0">
              <a:buNone/>
              <a:defRPr sz="1800">
                <a:solidFill>
                  <a:schemeClr val="tx1"/>
                </a:solidFill>
                <a:latin typeface="맑은 고딕" panose="020B0503020000020004" pitchFamily="50" charset="-127"/>
                <a:ea typeface="맑은 고딕" panose="020B0503020000020004" pitchFamily="50"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ko-KR" altLang="en-US" noProof="0"/>
              <a:t>마스터 텍스트 스타일을 편집하려면 클릭하세요</a:t>
            </a:r>
            <a:r>
              <a:rPr lang="en-US" altLang="ko-KR" noProof="0"/>
              <a:t>.</a:t>
            </a:r>
            <a:endParaRPr lang="ko-KR" altLang="en-US" noProof="0"/>
          </a:p>
        </p:txBody>
      </p:sp>
      <p:sp>
        <p:nvSpPr>
          <p:cNvPr id="10" name="타원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a:solidFill>
                <a:schemeClr val="accent1"/>
              </a:solidFill>
              <a:latin typeface="맑은 고딕" panose="020B0503020000020004" pitchFamily="50" charset="-127"/>
              <a:ea typeface="맑은 고딕" panose="020B0503020000020004" pitchFamily="50" charset="-127"/>
            </a:endParaRPr>
          </a:p>
        </p:txBody>
      </p:sp>
      <p:sp>
        <p:nvSpPr>
          <p:cNvPr id="2" name="바닥글 개체 틀 1">
            <a:extLst>
              <a:ext uri="{FF2B5EF4-FFF2-40B4-BE49-F238E27FC236}">
                <a16:creationId xmlns:a16="http://schemas.microsoft.com/office/drawing/2014/main" id="{6CD6503F-0A61-068C-55A7-DCFF406FB31E}"/>
              </a:ext>
            </a:extLst>
          </p:cNvPr>
          <p:cNvSpPr>
            <a:spLocks noGrp="1"/>
          </p:cNvSpPr>
          <p:nvPr>
            <p:ph type="ftr" sz="quarter" idx="12"/>
          </p:nvPr>
        </p:nvSpPr>
        <p:spPr/>
        <p:txBody>
          <a:bodyPr rtlCol="0"/>
          <a:lstStyle>
            <a:lvl1pPr>
              <a:defRPr>
                <a:latin typeface="맑은 고딕" panose="020B0503020000020004" pitchFamily="50" charset="-127"/>
                <a:ea typeface="맑은 고딕" panose="020B0503020000020004" pitchFamily="50" charset="-127"/>
              </a:defRPr>
            </a:lvl1pPr>
          </a:lstStyle>
          <a:p>
            <a:r>
              <a:rPr lang="ko-KR" altLang="en-US" noProof="0"/>
              <a:t>프레젠테이션 제목</a:t>
            </a:r>
          </a:p>
        </p:txBody>
      </p:sp>
      <p:sp>
        <p:nvSpPr>
          <p:cNvPr id="5" name="슬라이드 번호 개체 틀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rtlCol="0"/>
          <a:lstStyle>
            <a:lvl1pPr>
              <a:defRPr>
                <a:latin typeface="맑은 고딕" panose="020B0503020000020004" pitchFamily="50" charset="-127"/>
                <a:ea typeface="맑은 고딕" panose="020B0503020000020004" pitchFamily="50" charset="-127"/>
              </a:defRPr>
            </a:lvl1pPr>
          </a:lstStyle>
          <a:p>
            <a:fld id="{09A01C0A-2BB6-49E7-91A3-DCB9F9F59583}" type="slidenum">
              <a:rPr lang="en-US" altLang="ko-KR" noProof="0" smtClean="0"/>
              <a:pPr/>
              <a:t>‹#›</a:t>
            </a:fld>
            <a:endParaRPr lang="ko-KR" altLang="en-US" noProof="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제목만">
    <p:spTree>
      <p:nvGrpSpPr>
        <p:cNvPr id="1" name=""/>
        <p:cNvGrpSpPr/>
        <p:nvPr/>
      </p:nvGrpSpPr>
      <p:grpSpPr>
        <a:xfrm>
          <a:off x="0" y="0"/>
          <a:ext cx="0" cy="0"/>
          <a:chOff x="0" y="0"/>
          <a:chExt cx="0" cy="0"/>
        </a:xfrm>
      </p:grpSpPr>
      <p:pic>
        <p:nvPicPr>
          <p:cNvPr id="37" name="그림 36" descr="액세서리가 있는 그림&#10;&#10;자동 생성된 설명">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자유형(F)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ko-KR" altLang="en-US" noProof="0">
              <a:solidFill>
                <a:schemeClr val="accent1"/>
              </a:solidFill>
              <a:latin typeface="맑은 고딕" panose="020B0503020000020004" pitchFamily="50" charset="-127"/>
              <a:ea typeface="맑은 고딕" panose="020B0503020000020004" pitchFamily="50" charset="-127"/>
            </a:endParaRPr>
          </a:p>
        </p:txBody>
      </p:sp>
      <p:sp>
        <p:nvSpPr>
          <p:cNvPr id="10" name="제목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rtlCol="0" anchor="b">
            <a:noAutofit/>
          </a:bodyPr>
          <a:lstStyle>
            <a:lvl1pPr>
              <a:defRPr sz="3600" cap="all" baseline="0">
                <a:latin typeface="맑은 고딕" panose="020B0503020000020004" pitchFamily="50" charset="-127"/>
                <a:ea typeface="맑은 고딕" panose="020B0503020000020004" pitchFamily="50" charset="-127"/>
              </a:defRPr>
            </a:lvl1pPr>
          </a:lstStyle>
          <a:p>
            <a:pPr rtl="0"/>
            <a:r>
              <a:rPr lang="ko-KR" altLang="en-US" noProof="0"/>
              <a:t>클릭하여 마스터 제목 스타일 편집</a:t>
            </a:r>
          </a:p>
        </p:txBody>
      </p:sp>
      <p:sp>
        <p:nvSpPr>
          <p:cNvPr id="12" name="부제목 2">
            <a:extLst>
              <a:ext uri="{FF2B5EF4-FFF2-40B4-BE49-F238E27FC236}">
                <a16:creationId xmlns:a16="http://schemas.microsoft.com/office/drawing/2014/main" id="{5A8DA7F4-A65E-7F16-9966-719CC1CE28D2}"/>
              </a:ext>
            </a:extLst>
          </p:cNvPr>
          <p:cNvSpPr>
            <a:spLocks noGrp="1"/>
          </p:cNvSpPr>
          <p:nvPr>
            <p:ph type="subTitle" idx="1"/>
          </p:nvPr>
        </p:nvSpPr>
        <p:spPr>
          <a:xfrm>
            <a:off x="5413445" y="3469262"/>
            <a:ext cx="6034216" cy="1085641"/>
          </a:xfrm>
        </p:spPr>
        <p:txBody>
          <a:bodyPr lIns="0" tIns="0" rIns="0" bIns="0" rtlCol="0">
            <a:noAutofit/>
          </a:bodyPr>
          <a:lstStyle>
            <a:lvl1pPr marL="0" indent="0" algn="l">
              <a:buNone/>
              <a:defRPr sz="2000" cap="all" spc="0" baseline="0">
                <a:latin typeface="맑은 고딕" panose="020B0503020000020004" pitchFamily="50" charset="-127"/>
                <a:ea typeface="맑은 고딕" panose="020B0503020000020004"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ko-KR" altLang="en-US" noProof="0"/>
              <a:t>클릭하여 마스터 부제목 스타일 편집</a:t>
            </a:r>
          </a:p>
        </p:txBody>
      </p:sp>
      <p:sp>
        <p:nvSpPr>
          <p:cNvPr id="2" name="바닥글 개체 틀 1">
            <a:extLst>
              <a:ext uri="{FF2B5EF4-FFF2-40B4-BE49-F238E27FC236}">
                <a16:creationId xmlns:a16="http://schemas.microsoft.com/office/drawing/2014/main" id="{E21B6B04-886C-2862-3BD4-97071FCAD7CA}"/>
              </a:ext>
            </a:extLst>
          </p:cNvPr>
          <p:cNvSpPr>
            <a:spLocks noGrp="1"/>
          </p:cNvSpPr>
          <p:nvPr>
            <p:ph type="ftr" sz="quarter" idx="10"/>
          </p:nvPr>
        </p:nvSpPr>
        <p:spPr/>
        <p:txBody>
          <a:bodyPr rtlCol="0"/>
          <a:lstStyle>
            <a:lvl1pPr>
              <a:defRPr>
                <a:latin typeface="맑은 고딕" panose="020B0503020000020004" pitchFamily="50" charset="-127"/>
                <a:ea typeface="맑은 고딕" panose="020B0503020000020004" pitchFamily="50" charset="-127"/>
              </a:defRPr>
            </a:lvl1pPr>
          </a:lstStyle>
          <a:p>
            <a:r>
              <a:rPr lang="ko-KR" altLang="en-US" noProof="0"/>
              <a:t>프레젠테이션 제목</a:t>
            </a:r>
          </a:p>
        </p:txBody>
      </p:sp>
      <p:sp>
        <p:nvSpPr>
          <p:cNvPr id="3" name="슬라이드 번호 개체 틀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rtlCol="0"/>
          <a:lstStyle>
            <a:lvl1pPr>
              <a:defRPr>
                <a:latin typeface="맑은 고딕" panose="020B0503020000020004" pitchFamily="50" charset="-127"/>
                <a:ea typeface="맑은 고딕" panose="020B0503020000020004" pitchFamily="50" charset="-127"/>
              </a:defRPr>
            </a:lvl1pPr>
          </a:lstStyle>
          <a:p>
            <a:fld id="{09A01C0A-2BB6-49E7-91A3-DCB9F9F59583}" type="slidenum">
              <a:rPr lang="en-US" altLang="ko-KR" noProof="0" smtClean="0"/>
              <a:pPr/>
              <a:t>‹#›</a:t>
            </a:fld>
            <a:endParaRPr lang="ko-KR" altLang="en-US" noProof="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내용 2개">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atin typeface="맑은 고딕" panose="020B0503020000020004" pitchFamily="50" charset="-127"/>
                <a:ea typeface="맑은 고딕" panose="020B0503020000020004" pitchFamily="50" charset="-127"/>
              </a:defRPr>
            </a:lvl1pPr>
          </a:lstStyle>
          <a:p>
            <a:pPr rtl="0"/>
            <a:r>
              <a:rPr lang="ko-KR" altLang="en-US" noProof="0"/>
              <a:t>클릭하여 마스터 제목 편집</a:t>
            </a:r>
          </a:p>
        </p:txBody>
      </p:sp>
      <p:sp>
        <p:nvSpPr>
          <p:cNvPr id="4" name="내용 개체 틀 3">
            <a:extLst>
              <a:ext uri="{FF2B5EF4-FFF2-40B4-BE49-F238E27FC236}">
                <a16:creationId xmlns:a16="http://schemas.microsoft.com/office/drawing/2014/main" id="{F75F077D-E901-4AA9-B062-1C37FF407BFD}"/>
              </a:ext>
            </a:extLst>
          </p:cNvPr>
          <p:cNvSpPr>
            <a:spLocks noGrp="1"/>
          </p:cNvSpPr>
          <p:nvPr>
            <p:ph sz="half" idx="2" hasCustomPrompt="1"/>
          </p:nvPr>
        </p:nvSpPr>
        <p:spPr>
          <a:xfrm>
            <a:off x="850168" y="1828800"/>
            <a:ext cx="10126362" cy="4351338"/>
          </a:xfrm>
        </p:spPr>
        <p:txBody>
          <a:bodyPr lIns="0" tIns="0" rIns="0" bIns="0" rtlCol="0">
            <a:noAutofit/>
          </a:bodyPr>
          <a:lstStyle>
            <a:lvl1pPr>
              <a:defRPr>
                <a:latin typeface="맑은 고딕" panose="020B0503020000020004" pitchFamily="50" charset="-127"/>
                <a:ea typeface="맑은 고딕" panose="020B0503020000020004" pitchFamily="50" charset="-127"/>
              </a:defRPr>
            </a:lvl1pPr>
            <a:lvl2pPr>
              <a:defRPr>
                <a:latin typeface="맑은 고딕" panose="020B0503020000020004" pitchFamily="50" charset="-127"/>
                <a:ea typeface="맑은 고딕" panose="020B0503020000020004" pitchFamily="50" charset="-127"/>
              </a:defRPr>
            </a:lvl2pPr>
            <a:lvl3pPr>
              <a:defRPr>
                <a:latin typeface="맑은 고딕" panose="020B0503020000020004" pitchFamily="50" charset="-127"/>
                <a:ea typeface="맑은 고딕" panose="020B0503020000020004" pitchFamily="50" charset="-127"/>
              </a:defRPr>
            </a:lvl3pPr>
            <a:lvl4pPr>
              <a:defRPr>
                <a:latin typeface="맑은 고딕" panose="020B0503020000020004" pitchFamily="50" charset="-127"/>
                <a:ea typeface="맑은 고딕" panose="020B0503020000020004" pitchFamily="50" charset="-127"/>
              </a:defRPr>
            </a:lvl4pPr>
            <a:lvl5pPr>
              <a:defRPr>
                <a:latin typeface="맑은 고딕" panose="020B0503020000020004" pitchFamily="50" charset="-127"/>
                <a:ea typeface="맑은 고딕" panose="020B0503020000020004" pitchFamily="50" charset="-127"/>
              </a:defRPr>
            </a:lvl5pPr>
          </a:lstStyle>
          <a:p>
            <a:pPr lvl="0" rtl="0"/>
            <a:r>
              <a:rPr lang="ko-KR" altLang="en-US" noProof="0"/>
              <a:t>마스터 텍스트 스타일을 편집하려면 클릭하세요</a:t>
            </a:r>
            <a:r>
              <a:rPr lang="en-US" altLang="ko-KR" noProof="0"/>
              <a:t>.</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p>
        </p:txBody>
      </p:sp>
      <p:sp>
        <p:nvSpPr>
          <p:cNvPr id="2" name="바닥글 개체 틀 1">
            <a:extLst>
              <a:ext uri="{FF2B5EF4-FFF2-40B4-BE49-F238E27FC236}">
                <a16:creationId xmlns:a16="http://schemas.microsoft.com/office/drawing/2014/main" id="{68EECBEC-47C0-1CBF-96E7-318D53898471}"/>
              </a:ext>
            </a:extLst>
          </p:cNvPr>
          <p:cNvSpPr>
            <a:spLocks noGrp="1"/>
          </p:cNvSpPr>
          <p:nvPr>
            <p:ph type="ftr" sz="quarter" idx="10"/>
          </p:nvPr>
        </p:nvSpPr>
        <p:spPr/>
        <p:txBody>
          <a:bodyPr rtlCol="0"/>
          <a:lstStyle>
            <a:lvl1pPr>
              <a:defRPr>
                <a:latin typeface="맑은 고딕" panose="020B0503020000020004" pitchFamily="50" charset="-127"/>
                <a:ea typeface="맑은 고딕" panose="020B0503020000020004" pitchFamily="50" charset="-127"/>
              </a:defRPr>
            </a:lvl1pPr>
          </a:lstStyle>
          <a:p>
            <a:r>
              <a:rPr lang="ko-KR" altLang="en-US" noProof="0"/>
              <a:t>프레젠테이션 제목</a:t>
            </a:r>
          </a:p>
        </p:txBody>
      </p:sp>
      <p:sp>
        <p:nvSpPr>
          <p:cNvPr id="3" name="슬라이드 번호 개체 틀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rtlCol="0"/>
          <a:lstStyle>
            <a:lvl1pPr>
              <a:defRPr>
                <a:latin typeface="맑은 고딕" panose="020B0503020000020004" pitchFamily="50" charset="-127"/>
                <a:ea typeface="맑은 고딕" panose="020B0503020000020004" pitchFamily="50" charset="-127"/>
              </a:defRPr>
            </a:lvl1pPr>
          </a:lstStyle>
          <a:p>
            <a:fld id="{09A01C0A-2BB6-49E7-91A3-DCB9F9F59583}" type="slidenum">
              <a:rPr lang="en-US" altLang="ko-KR" noProof="0" smtClean="0"/>
              <a:pPr/>
              <a:t>‹#›</a:t>
            </a:fld>
            <a:endParaRPr lang="ko-KR" altLang="en-US" noProof="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2개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rtlCol="0">
            <a:noAutofit/>
          </a:bodyPr>
          <a:lstStyle>
            <a:lvl1pPr>
              <a:defRPr sz="3600" baseline="0">
                <a:latin typeface="맑은 고딕" panose="020B0503020000020004" pitchFamily="50" charset="-127"/>
                <a:ea typeface="맑은 고딕" panose="020B0503020000020004" pitchFamily="50" charset="-127"/>
              </a:defRPr>
            </a:lvl1pPr>
          </a:lstStyle>
          <a:p>
            <a:pPr rtl="0"/>
            <a:r>
              <a:rPr lang="ko-KR" altLang="en-US" noProof="0"/>
              <a:t>마스터 제목 스타일을 편집하려면 클릭하세요</a:t>
            </a:r>
            <a:r>
              <a:rPr lang="en-US" altLang="ko-KR" noProof="0"/>
              <a:t>.</a:t>
            </a:r>
          </a:p>
        </p:txBody>
      </p:sp>
      <p:sp>
        <p:nvSpPr>
          <p:cNvPr id="4" name="내용 개체 틀 3">
            <a:extLst>
              <a:ext uri="{FF2B5EF4-FFF2-40B4-BE49-F238E27FC236}">
                <a16:creationId xmlns:a16="http://schemas.microsoft.com/office/drawing/2014/main" id="{F75F077D-E901-4AA9-B062-1C37FF407BFD}"/>
              </a:ext>
            </a:extLst>
          </p:cNvPr>
          <p:cNvSpPr>
            <a:spLocks noGrp="1"/>
          </p:cNvSpPr>
          <p:nvPr>
            <p:ph sz="half" idx="2" hasCustomPrompt="1"/>
          </p:nvPr>
        </p:nvSpPr>
        <p:spPr>
          <a:xfrm>
            <a:off x="5572125" y="409576"/>
            <a:ext cx="5789913" cy="6067424"/>
          </a:xfrm>
        </p:spPr>
        <p:txBody>
          <a:bodyPr lIns="0" tIns="0" rIns="0" bIns="0" rtlCol="0">
            <a:noAutofit/>
          </a:bodyPr>
          <a:lstStyle>
            <a:lvl1pPr>
              <a:defRPr>
                <a:latin typeface="맑은 고딕" panose="020B0503020000020004" pitchFamily="50" charset="-127"/>
                <a:ea typeface="맑은 고딕" panose="020B0503020000020004" pitchFamily="50" charset="-127"/>
              </a:defRPr>
            </a:lvl1pPr>
            <a:lvl2pPr>
              <a:defRPr>
                <a:latin typeface="맑은 고딕" panose="020B0503020000020004" pitchFamily="50" charset="-127"/>
                <a:ea typeface="맑은 고딕" panose="020B0503020000020004" pitchFamily="50" charset="-127"/>
              </a:defRPr>
            </a:lvl2pPr>
            <a:lvl3pPr>
              <a:defRPr>
                <a:latin typeface="맑은 고딕" panose="020B0503020000020004" pitchFamily="50" charset="-127"/>
                <a:ea typeface="맑은 고딕" panose="020B0503020000020004" pitchFamily="50" charset="-127"/>
              </a:defRPr>
            </a:lvl3pPr>
            <a:lvl4pPr>
              <a:defRPr>
                <a:latin typeface="맑은 고딕" panose="020B0503020000020004" pitchFamily="50" charset="-127"/>
                <a:ea typeface="맑은 고딕" panose="020B0503020000020004" pitchFamily="50" charset="-127"/>
              </a:defRPr>
            </a:lvl4pPr>
            <a:lvl5pPr>
              <a:defRPr>
                <a:latin typeface="맑은 고딕" panose="020B0503020000020004" pitchFamily="50" charset="-127"/>
                <a:ea typeface="맑은 고딕" panose="020B0503020000020004" pitchFamily="50" charset="-127"/>
              </a:defRPr>
            </a:lvl5pPr>
          </a:lstStyle>
          <a:p>
            <a:pPr lvl="0" rtl="0"/>
            <a:r>
              <a:rPr lang="ko-KR" altLang="en-US" noProof="0"/>
              <a:t>마스터 텍스트 스타일을 편집하려면 클릭하세요</a:t>
            </a:r>
            <a:r>
              <a:rPr lang="en-US" altLang="ko-KR" noProof="0"/>
              <a:t>.</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p>
        </p:txBody>
      </p:sp>
      <p:sp>
        <p:nvSpPr>
          <p:cNvPr id="6" name="자유형(F) 5" descr="빌딩을 올려다 보는 남자">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ko-KR" altLang="en-US" noProof="0">
              <a:latin typeface="맑은 고딕" panose="020B0503020000020004" pitchFamily="50" charset="-127"/>
              <a:ea typeface="맑은 고딕" panose="020B0503020000020004" pitchFamily="50" charset="-127"/>
            </a:endParaRPr>
          </a:p>
        </p:txBody>
      </p:sp>
      <p:sp>
        <p:nvSpPr>
          <p:cNvPr id="5" name="타원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a:solidFill>
                <a:schemeClr val="accent1">
                  <a:lumMod val="75000"/>
                </a:schemeClr>
              </a:solidFill>
              <a:latin typeface="맑은 고딕" panose="020B0503020000020004" pitchFamily="50" charset="-127"/>
              <a:ea typeface="맑은 고딕" panose="020B0503020000020004" pitchFamily="50" charset="-127"/>
            </a:endParaRPr>
          </a:p>
        </p:txBody>
      </p:sp>
      <p:sp>
        <p:nvSpPr>
          <p:cNvPr id="3" name="바닥글 개체 틀 2">
            <a:extLst>
              <a:ext uri="{FF2B5EF4-FFF2-40B4-BE49-F238E27FC236}">
                <a16:creationId xmlns:a16="http://schemas.microsoft.com/office/drawing/2014/main" id="{EF04B56E-067D-C824-6EEB-3CCE57E4B5BA}"/>
              </a:ext>
            </a:extLst>
          </p:cNvPr>
          <p:cNvSpPr>
            <a:spLocks noGrp="1"/>
          </p:cNvSpPr>
          <p:nvPr>
            <p:ph type="ftr" sz="quarter" idx="10"/>
          </p:nvPr>
        </p:nvSpPr>
        <p:spPr/>
        <p:txBody>
          <a:bodyPr rtlCol="0"/>
          <a:lstStyle>
            <a:lvl1pPr>
              <a:defRPr>
                <a:latin typeface="맑은 고딕" panose="020B0503020000020004" pitchFamily="50" charset="-127"/>
                <a:ea typeface="맑은 고딕" panose="020B0503020000020004" pitchFamily="50" charset="-127"/>
              </a:defRPr>
            </a:lvl1pPr>
          </a:lstStyle>
          <a:p>
            <a:r>
              <a:rPr lang="ko-KR" altLang="en-US" noProof="0"/>
              <a:t>프레젠테이션 제목</a:t>
            </a:r>
          </a:p>
        </p:txBody>
      </p:sp>
      <p:sp>
        <p:nvSpPr>
          <p:cNvPr id="7" name="슬라이드 번호 개체 틀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rtlCol="0"/>
          <a:lstStyle>
            <a:lvl1pPr>
              <a:defRPr>
                <a:latin typeface="맑은 고딕" panose="020B0503020000020004" pitchFamily="50" charset="-127"/>
                <a:ea typeface="맑은 고딕" panose="020B0503020000020004" pitchFamily="50" charset="-127"/>
              </a:defRPr>
            </a:lvl1pPr>
          </a:lstStyle>
          <a:p>
            <a:fld id="{09A01C0A-2BB6-49E7-91A3-DCB9F9F59583}" type="slidenum">
              <a:rPr lang="en-US" altLang="ko-KR" noProof="0" smtClean="0"/>
              <a:pPr/>
              <a:t>‹#›</a:t>
            </a:fld>
            <a:endParaRPr lang="ko-KR" altLang="en-US" noProof="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49880" y="1781357"/>
            <a:ext cx="5157787" cy="823912"/>
          </a:xfrm>
        </p:spPr>
        <p:txBody>
          <a:bodyPr lIns="0" tIns="0" rIns="0" bIns="0" rtlCol="0" anchor="b">
            <a:noAutofit/>
          </a:bodyPr>
          <a:lstStyle>
            <a:lvl1pPr marL="0" indent="0">
              <a:buNone/>
              <a:defRPr sz="2400" b="1">
                <a:latin typeface="맑은 고딕" panose="020B0503020000020004" pitchFamily="50" charset="-127"/>
                <a:ea typeface="맑은 고딕" panose="020B0503020000020004" pitchFamily="50"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noProof="0"/>
              <a:t>마스터 텍스트 스타일을 편집하려면 클릭하세요</a:t>
            </a:r>
            <a:r>
              <a:rPr lang="en-US" altLang="ko-KR" noProof="0"/>
              <a:t>.</a:t>
            </a:r>
          </a:p>
        </p:txBody>
      </p:sp>
      <p:sp>
        <p:nvSpPr>
          <p:cNvPr id="4" name="내용 개체 틀 3">
            <a:extLst>
              <a:ext uri="{FF2B5EF4-FFF2-40B4-BE49-F238E27FC236}">
                <a16:creationId xmlns:a16="http://schemas.microsoft.com/office/drawing/2014/main" id="{C752CCA9-53A3-4DA5-AD45-C2A2C12A3A6A}"/>
              </a:ext>
            </a:extLst>
          </p:cNvPr>
          <p:cNvSpPr>
            <a:spLocks noGrp="1"/>
          </p:cNvSpPr>
          <p:nvPr>
            <p:ph sz="half" idx="2" hasCustomPrompt="1"/>
          </p:nvPr>
        </p:nvSpPr>
        <p:spPr>
          <a:xfrm>
            <a:off x="849880" y="2605269"/>
            <a:ext cx="5157787" cy="3684588"/>
          </a:xfrm>
        </p:spPr>
        <p:txBody>
          <a:bodyPr lIns="0" tIns="0" rIns="0" bIns="0" rtlCol="0">
            <a:noAutofit/>
          </a:bodyPr>
          <a:lstStyle>
            <a:lvl1pPr>
              <a:defRPr>
                <a:latin typeface="맑은 고딕" panose="020B0503020000020004" pitchFamily="50" charset="-127"/>
                <a:ea typeface="맑은 고딕" panose="020B0503020000020004" pitchFamily="50" charset="-127"/>
              </a:defRPr>
            </a:lvl1pPr>
            <a:lvl2pPr>
              <a:defRPr>
                <a:latin typeface="맑은 고딕" panose="020B0503020000020004" pitchFamily="50" charset="-127"/>
                <a:ea typeface="맑은 고딕" panose="020B0503020000020004" pitchFamily="50" charset="-127"/>
              </a:defRPr>
            </a:lvl2pPr>
            <a:lvl3pPr>
              <a:defRPr>
                <a:latin typeface="맑은 고딕" panose="020B0503020000020004" pitchFamily="50" charset="-127"/>
                <a:ea typeface="맑은 고딕" panose="020B0503020000020004" pitchFamily="50" charset="-127"/>
              </a:defRPr>
            </a:lvl3pPr>
            <a:lvl4pPr>
              <a:defRPr>
                <a:latin typeface="맑은 고딕" panose="020B0503020000020004" pitchFamily="50" charset="-127"/>
                <a:ea typeface="맑은 고딕" panose="020B0503020000020004" pitchFamily="50" charset="-127"/>
              </a:defRPr>
            </a:lvl4pPr>
            <a:lvl5pPr>
              <a:defRPr>
                <a:latin typeface="맑은 고딕" panose="020B0503020000020004" pitchFamily="50" charset="-127"/>
                <a:ea typeface="맑은 고딕" panose="020B0503020000020004" pitchFamily="50" charset="-127"/>
              </a:defRPr>
            </a:lvl5pPr>
          </a:lstStyle>
          <a:p>
            <a:pPr lvl="0" rtl="0"/>
            <a:r>
              <a:rPr lang="ko-KR" altLang="en-US" noProof="0"/>
              <a:t>마스터 텍스트 스타일을 편집하려면 클릭하세요</a:t>
            </a:r>
            <a:r>
              <a:rPr lang="en-US" altLang="ko-KR" noProof="0"/>
              <a:t>.</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p>
        </p:txBody>
      </p:sp>
      <p:sp>
        <p:nvSpPr>
          <p:cNvPr id="5" name="텍스트 개체 틀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182292" y="1781357"/>
            <a:ext cx="5183188" cy="823912"/>
          </a:xfrm>
        </p:spPr>
        <p:txBody>
          <a:bodyPr lIns="0" tIns="0" rIns="0" bIns="0" rtlCol="0" anchor="b">
            <a:noAutofit/>
          </a:bodyPr>
          <a:lstStyle>
            <a:lvl1pPr marL="0" indent="0">
              <a:buNone/>
              <a:defRPr sz="2400" b="1">
                <a:latin typeface="맑은 고딕" panose="020B0503020000020004" pitchFamily="50" charset="-127"/>
                <a:ea typeface="맑은 고딕" panose="020B0503020000020004" pitchFamily="50"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noProof="0"/>
              <a:t>마스터 텍스트 스타일을 편집하려면 클릭하세요</a:t>
            </a:r>
            <a:r>
              <a:rPr lang="en-US" altLang="ko-KR" noProof="0"/>
              <a:t>.</a:t>
            </a:r>
          </a:p>
        </p:txBody>
      </p:sp>
      <p:sp>
        <p:nvSpPr>
          <p:cNvPr id="6" name="내용 개체 틀 5">
            <a:extLst>
              <a:ext uri="{FF2B5EF4-FFF2-40B4-BE49-F238E27FC236}">
                <a16:creationId xmlns:a16="http://schemas.microsoft.com/office/drawing/2014/main" id="{E2E342EE-68BB-484D-98C3-48A7847549D4}"/>
              </a:ext>
            </a:extLst>
          </p:cNvPr>
          <p:cNvSpPr>
            <a:spLocks noGrp="1"/>
          </p:cNvSpPr>
          <p:nvPr>
            <p:ph sz="quarter" idx="4" hasCustomPrompt="1"/>
          </p:nvPr>
        </p:nvSpPr>
        <p:spPr>
          <a:xfrm>
            <a:off x="6182292" y="2605269"/>
            <a:ext cx="5183188" cy="3684588"/>
          </a:xfrm>
        </p:spPr>
        <p:txBody>
          <a:bodyPr lIns="0" tIns="0" rIns="0" bIns="0" rtlCol="0">
            <a:noAutofit/>
          </a:bodyPr>
          <a:lstStyle>
            <a:lvl1pPr>
              <a:defRPr>
                <a:latin typeface="맑은 고딕" panose="020B0503020000020004" pitchFamily="50" charset="-127"/>
                <a:ea typeface="맑은 고딕" panose="020B0503020000020004" pitchFamily="50" charset="-127"/>
              </a:defRPr>
            </a:lvl1pPr>
            <a:lvl2pPr>
              <a:defRPr>
                <a:latin typeface="맑은 고딕" panose="020B0503020000020004" pitchFamily="50" charset="-127"/>
                <a:ea typeface="맑은 고딕" panose="020B0503020000020004" pitchFamily="50" charset="-127"/>
              </a:defRPr>
            </a:lvl2pPr>
            <a:lvl3pPr>
              <a:defRPr>
                <a:latin typeface="맑은 고딕" panose="020B0503020000020004" pitchFamily="50" charset="-127"/>
                <a:ea typeface="맑은 고딕" panose="020B0503020000020004" pitchFamily="50" charset="-127"/>
              </a:defRPr>
            </a:lvl3pPr>
            <a:lvl4pPr>
              <a:defRPr>
                <a:latin typeface="맑은 고딕" panose="020B0503020000020004" pitchFamily="50" charset="-127"/>
                <a:ea typeface="맑은 고딕" panose="020B0503020000020004" pitchFamily="50" charset="-127"/>
              </a:defRPr>
            </a:lvl4pPr>
            <a:lvl5pPr>
              <a:defRPr>
                <a:latin typeface="맑은 고딕" panose="020B0503020000020004" pitchFamily="50" charset="-127"/>
                <a:ea typeface="맑은 고딕" panose="020B0503020000020004" pitchFamily="50" charset="-127"/>
              </a:defRPr>
            </a:lvl5pPr>
          </a:lstStyle>
          <a:p>
            <a:pPr lvl="0" rtl="0"/>
            <a:r>
              <a:rPr lang="ko-KR" altLang="en-US" noProof="0"/>
              <a:t>마스터 텍스트 스타일을 편집하려면 클릭하세요</a:t>
            </a:r>
            <a:r>
              <a:rPr lang="en-US" altLang="ko-KR" noProof="0"/>
              <a:t>.</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p>
        </p:txBody>
      </p:sp>
      <p:sp>
        <p:nvSpPr>
          <p:cNvPr id="8" name="제목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atin typeface="맑은 고딕" panose="020B0503020000020004" pitchFamily="50" charset="-127"/>
                <a:ea typeface="맑은 고딕" panose="020B0503020000020004" pitchFamily="50" charset="-127"/>
              </a:defRPr>
            </a:lvl1pPr>
          </a:lstStyle>
          <a:p>
            <a:pPr rtl="0"/>
            <a:r>
              <a:rPr lang="ko-KR" altLang="en-US" noProof="0"/>
              <a:t>클릭하여 마스터 제목 편집</a:t>
            </a:r>
          </a:p>
        </p:txBody>
      </p:sp>
      <p:sp>
        <p:nvSpPr>
          <p:cNvPr id="2" name="바닥글 개체 틀 1">
            <a:extLst>
              <a:ext uri="{FF2B5EF4-FFF2-40B4-BE49-F238E27FC236}">
                <a16:creationId xmlns:a16="http://schemas.microsoft.com/office/drawing/2014/main" id="{EB5B760E-02DF-5B11-D744-D98DE8A01E9E}"/>
              </a:ext>
            </a:extLst>
          </p:cNvPr>
          <p:cNvSpPr>
            <a:spLocks noGrp="1"/>
          </p:cNvSpPr>
          <p:nvPr>
            <p:ph type="ftr" sz="quarter" idx="10"/>
          </p:nvPr>
        </p:nvSpPr>
        <p:spPr/>
        <p:txBody>
          <a:bodyPr rtlCol="0"/>
          <a:lstStyle>
            <a:lvl1pPr>
              <a:defRPr>
                <a:latin typeface="맑은 고딕" panose="020B0503020000020004" pitchFamily="50" charset="-127"/>
                <a:ea typeface="맑은 고딕" panose="020B0503020000020004" pitchFamily="50" charset="-127"/>
              </a:defRPr>
            </a:lvl1pPr>
          </a:lstStyle>
          <a:p>
            <a:r>
              <a:rPr lang="ko-KR" altLang="en-US"/>
              <a:t>프레젠테이션 제목</a:t>
            </a:r>
          </a:p>
        </p:txBody>
      </p:sp>
      <p:sp>
        <p:nvSpPr>
          <p:cNvPr id="7" name="슬라이드 번호 개체 틀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rtlCol="0"/>
          <a:lstStyle>
            <a:lvl1pPr>
              <a:defRPr>
                <a:latin typeface="맑은 고딕" panose="020B0503020000020004" pitchFamily="50" charset="-127"/>
                <a:ea typeface="맑은 고딕" panose="020B0503020000020004" pitchFamily="50" charset="-127"/>
              </a:defRPr>
            </a:lvl1pPr>
          </a:lstStyle>
          <a:p>
            <a:fld id="{09A01C0A-2BB6-49E7-91A3-DCB9F9F59583}" type="slidenum">
              <a:rPr lang="en-US" altLang="ko-KR" smtClean="0"/>
              <a:pPr/>
              <a:t>‹#›</a:t>
            </a:fld>
            <a:endParaRPr lang="ko-KR" altLang="en-US"/>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11" name="자유형(F)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ko-KR" altLang="en-US" noProof="0">
              <a:solidFill>
                <a:schemeClr val="accent1"/>
              </a:solidFill>
              <a:latin typeface="맑은 고딕" panose="020B0503020000020004" pitchFamily="50" charset="-127"/>
              <a:ea typeface="맑은 고딕" panose="020B0503020000020004" pitchFamily="50" charset="-127"/>
            </a:endParaRPr>
          </a:p>
        </p:txBody>
      </p:sp>
      <p:pic>
        <p:nvPicPr>
          <p:cNvPr id="12" name="그림 11" descr="입방형 디자인의 현대적인 집">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제목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rtlCol="0" anchor="t">
            <a:noAutofit/>
          </a:bodyPr>
          <a:lstStyle>
            <a:lvl1pPr>
              <a:lnSpc>
                <a:spcPct val="100000"/>
              </a:lnSpc>
              <a:defRPr sz="3000" b="0" i="0" spc="0" baseline="0">
                <a:latin typeface="맑은 고딕" panose="020B0503020000020004" pitchFamily="50" charset="-127"/>
                <a:ea typeface="맑은 고딕" panose="020B0503020000020004" pitchFamily="50" charset="-127"/>
              </a:defRPr>
            </a:lvl1pPr>
          </a:lstStyle>
          <a:p>
            <a:pPr rtl="0"/>
            <a:r>
              <a:rPr lang="ko-KR" altLang="en-US" noProof="0"/>
              <a:t>클릭하여 마스터 제목 스타일 편집</a:t>
            </a:r>
          </a:p>
        </p:txBody>
      </p:sp>
      <p:sp>
        <p:nvSpPr>
          <p:cNvPr id="8" name="부제목 2">
            <a:extLst>
              <a:ext uri="{FF2B5EF4-FFF2-40B4-BE49-F238E27FC236}">
                <a16:creationId xmlns:a16="http://schemas.microsoft.com/office/drawing/2014/main" id="{304A311B-BF0E-4ABD-250E-58093E12EC36}"/>
              </a:ext>
            </a:extLst>
          </p:cNvPr>
          <p:cNvSpPr>
            <a:spLocks noGrp="1"/>
          </p:cNvSpPr>
          <p:nvPr>
            <p:ph type="subTitle" idx="1"/>
          </p:nvPr>
        </p:nvSpPr>
        <p:spPr>
          <a:xfrm>
            <a:off x="1228500" y="2229358"/>
            <a:ext cx="7044643" cy="559184"/>
          </a:xfrm>
        </p:spPr>
        <p:txBody>
          <a:bodyPr lIns="0" tIns="0" rIns="0" bIns="0" rtlCol="0">
            <a:noAutofit/>
          </a:bodyPr>
          <a:lstStyle>
            <a:lvl1pPr marL="0" indent="0" algn="l">
              <a:buNone/>
              <a:defRPr sz="1800" b="1" spc="0">
                <a:latin typeface="맑은 고딕" panose="020B0503020000020004" pitchFamily="50" charset="-127"/>
                <a:ea typeface="맑은 고딕" panose="020B0503020000020004"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ko-KR" altLang="en-US" noProof="0"/>
              <a:t>클릭하여 마스터 부제목 스타일 편집</a:t>
            </a:r>
          </a:p>
        </p:txBody>
      </p:sp>
      <p:sp>
        <p:nvSpPr>
          <p:cNvPr id="3" name="바닥글 개체 틀 2">
            <a:extLst>
              <a:ext uri="{FF2B5EF4-FFF2-40B4-BE49-F238E27FC236}">
                <a16:creationId xmlns:a16="http://schemas.microsoft.com/office/drawing/2014/main" id="{2C310569-B083-466A-F24B-8C44360B4EC2}"/>
              </a:ext>
            </a:extLst>
          </p:cNvPr>
          <p:cNvSpPr>
            <a:spLocks noGrp="1"/>
          </p:cNvSpPr>
          <p:nvPr>
            <p:ph type="ftr" sz="quarter" idx="10"/>
          </p:nvPr>
        </p:nvSpPr>
        <p:spPr/>
        <p:txBody>
          <a:bodyPr rtlCol="0"/>
          <a:lstStyle>
            <a:lvl1pPr>
              <a:defRPr>
                <a:latin typeface="맑은 고딕" panose="020B0503020000020004" pitchFamily="50" charset="-127"/>
                <a:ea typeface="맑은 고딕" panose="020B0503020000020004" pitchFamily="50" charset="-127"/>
              </a:defRPr>
            </a:lvl1pPr>
          </a:lstStyle>
          <a:p>
            <a:r>
              <a:rPr lang="ko-KR" altLang="en-US" noProof="0"/>
              <a:t>프레젠테이션 제목</a:t>
            </a:r>
          </a:p>
        </p:txBody>
      </p:sp>
      <p:sp>
        <p:nvSpPr>
          <p:cNvPr id="4" name="슬라이드 번호 개체 틀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rtlCol="0"/>
          <a:lstStyle>
            <a:lvl1pPr>
              <a:defRPr>
                <a:latin typeface="맑은 고딕" panose="020B0503020000020004" pitchFamily="50" charset="-127"/>
                <a:ea typeface="맑은 고딕" panose="020B0503020000020004" pitchFamily="50" charset="-127"/>
              </a:defRPr>
            </a:lvl1pPr>
          </a:lstStyle>
          <a:p>
            <a:fld id="{09A01C0A-2BB6-49E7-91A3-DCB9F9F59583}" type="slidenum">
              <a:rPr lang="en-US" altLang="ko-KR" noProof="0" smtClean="0"/>
              <a:pPr/>
              <a:t>‹#›</a:t>
            </a:fld>
            <a:endParaRPr lang="ko-KR" altLang="en-US" noProof="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제목만">
    <p:spTree>
      <p:nvGrpSpPr>
        <p:cNvPr id="1" name=""/>
        <p:cNvGrpSpPr/>
        <p:nvPr/>
      </p:nvGrpSpPr>
      <p:grpSpPr>
        <a:xfrm>
          <a:off x="0" y="0"/>
          <a:ext cx="0" cy="0"/>
          <a:chOff x="0" y="0"/>
          <a:chExt cx="0" cy="0"/>
        </a:xfrm>
      </p:grpSpPr>
      <p:sp>
        <p:nvSpPr>
          <p:cNvPr id="15" name="제목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vl1pPr>
          </a:lstStyle>
          <a:p>
            <a:pPr rtl="0"/>
            <a:r>
              <a:rPr lang="ko-KR" altLang="en-US" noProof="0"/>
              <a:t>클릭하여 마스터 제목 편집</a:t>
            </a:r>
          </a:p>
        </p:txBody>
      </p:sp>
      <p:sp>
        <p:nvSpPr>
          <p:cNvPr id="6" name="그림 개체 틀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rtlCol="0" anchor="ctr">
            <a:noAutofit/>
          </a:bodyPr>
          <a:lstStyle>
            <a:lvl1pPr marL="0" indent="0" algn="ctr">
              <a:buNone/>
              <a:defRPr sz="1400">
                <a:solidFill>
                  <a:schemeClr val="tx1"/>
                </a:solidFill>
              </a:defRPr>
            </a:lvl1pPr>
          </a:lstStyle>
          <a:p>
            <a:pPr rtl="0"/>
            <a:r>
              <a:rPr lang="ko-KR" altLang="en-US" noProof="0"/>
              <a:t>그림을 추가하려면 아이콘을 클릭하십시오</a:t>
            </a:r>
          </a:p>
        </p:txBody>
      </p:sp>
      <p:sp>
        <p:nvSpPr>
          <p:cNvPr id="21" name="텍스트 개체 틀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bg1"/>
                </a:solidFill>
                <a:latin typeface="+mn-lt"/>
              </a:defRPr>
            </a:lvl1pPr>
          </a:lstStyle>
          <a:p>
            <a:pPr lvl="0" rtl="0"/>
            <a:r>
              <a:rPr lang="ko-KR" altLang="en-US" noProof="0"/>
              <a:t>이름</a:t>
            </a:r>
          </a:p>
        </p:txBody>
      </p:sp>
      <p:sp>
        <p:nvSpPr>
          <p:cNvPr id="11" name="텍스트 개체 틀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rtl="0">
              <a:lnSpc>
                <a:spcPct val="100000"/>
              </a:lnSpc>
              <a:spcBef>
                <a:spcPts val="0"/>
              </a:spcBef>
              <a:buNone/>
            </a:pPr>
            <a:r>
              <a:rPr lang="ko-KR" altLang="en-US" noProof="0"/>
              <a:t>제목</a:t>
            </a:r>
          </a:p>
        </p:txBody>
      </p:sp>
      <p:sp>
        <p:nvSpPr>
          <p:cNvPr id="25" name="그림 개체 틀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rtlCol="0" anchor="ctr">
            <a:noAutofit/>
          </a:bodyPr>
          <a:lstStyle>
            <a:lvl1pPr marL="0" indent="0" algn="ctr">
              <a:buNone/>
              <a:defRPr sz="1400">
                <a:solidFill>
                  <a:schemeClr val="tx1"/>
                </a:solidFill>
              </a:defRPr>
            </a:lvl1pPr>
          </a:lstStyle>
          <a:p>
            <a:pPr rtl="0"/>
            <a:r>
              <a:rPr lang="ko-KR" altLang="en-US" noProof="0"/>
              <a:t>그림을 추가하려면 아이콘을 클릭하십시오</a:t>
            </a:r>
          </a:p>
        </p:txBody>
      </p:sp>
      <p:sp>
        <p:nvSpPr>
          <p:cNvPr id="37" name="텍스트 개체 틀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bg1"/>
                </a:solidFill>
                <a:latin typeface="+mn-lt"/>
              </a:defRPr>
            </a:lvl1pPr>
          </a:lstStyle>
          <a:p>
            <a:pPr lvl="0" rtl="0"/>
            <a:r>
              <a:rPr lang="ko-KR" altLang="en-US" noProof="0"/>
              <a:t>이름</a:t>
            </a:r>
          </a:p>
        </p:txBody>
      </p:sp>
      <p:sp>
        <p:nvSpPr>
          <p:cNvPr id="28" name="텍스트 개체 틀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rtl="0">
              <a:lnSpc>
                <a:spcPct val="100000"/>
              </a:lnSpc>
              <a:spcBef>
                <a:spcPts val="0"/>
              </a:spcBef>
              <a:buNone/>
            </a:pPr>
            <a:r>
              <a:rPr lang="ko-KR" altLang="en-US" noProof="0"/>
              <a:t>제목</a:t>
            </a:r>
          </a:p>
        </p:txBody>
      </p:sp>
      <p:sp>
        <p:nvSpPr>
          <p:cNvPr id="26" name="그림 개체 틀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rtlCol="0" anchor="ctr">
            <a:noAutofit/>
          </a:bodyPr>
          <a:lstStyle>
            <a:lvl1pPr marL="0" indent="0" algn="ctr">
              <a:buNone/>
              <a:defRPr sz="1400">
                <a:solidFill>
                  <a:schemeClr val="tx1"/>
                </a:solidFill>
              </a:defRPr>
            </a:lvl1pPr>
          </a:lstStyle>
          <a:p>
            <a:pPr rtl="0"/>
            <a:r>
              <a:rPr lang="ko-KR" altLang="en-US" noProof="0"/>
              <a:t>그림을 추가하려면 아이콘을 클릭하십시오</a:t>
            </a:r>
          </a:p>
        </p:txBody>
      </p:sp>
      <p:sp>
        <p:nvSpPr>
          <p:cNvPr id="38" name="텍스트 개체 틀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bg1"/>
                </a:solidFill>
                <a:latin typeface="+mn-lt"/>
              </a:defRPr>
            </a:lvl1pPr>
          </a:lstStyle>
          <a:p>
            <a:pPr lvl="0" rtl="0"/>
            <a:r>
              <a:rPr lang="ko-KR" altLang="en-US" noProof="0"/>
              <a:t>이름</a:t>
            </a:r>
          </a:p>
        </p:txBody>
      </p:sp>
      <p:sp>
        <p:nvSpPr>
          <p:cNvPr id="34" name="텍스트 개체 틀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rtl="0">
              <a:lnSpc>
                <a:spcPct val="100000"/>
              </a:lnSpc>
              <a:spcBef>
                <a:spcPts val="0"/>
              </a:spcBef>
              <a:buNone/>
            </a:pPr>
            <a:r>
              <a:rPr lang="ko-KR" altLang="en-US" noProof="0"/>
              <a:t>제목</a:t>
            </a:r>
          </a:p>
        </p:txBody>
      </p:sp>
      <p:sp>
        <p:nvSpPr>
          <p:cNvPr id="24" name="그림 개체 틀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rtlCol="0" anchor="ctr">
            <a:noAutofit/>
          </a:bodyPr>
          <a:lstStyle>
            <a:lvl1pPr marL="0" indent="0" algn="ctr">
              <a:buNone/>
              <a:defRPr sz="1400">
                <a:solidFill>
                  <a:schemeClr val="tx1"/>
                </a:solidFill>
              </a:defRPr>
            </a:lvl1pPr>
          </a:lstStyle>
          <a:p>
            <a:pPr rtl="0"/>
            <a:r>
              <a:rPr lang="ko-KR" altLang="en-US" noProof="0"/>
              <a:t>그림을 추가하려면 아이콘을 클릭하십시오</a:t>
            </a:r>
          </a:p>
        </p:txBody>
      </p:sp>
      <p:sp>
        <p:nvSpPr>
          <p:cNvPr id="39" name="텍스트 개체 틀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bg1"/>
                </a:solidFill>
                <a:latin typeface="+mn-lt"/>
              </a:defRPr>
            </a:lvl1pPr>
          </a:lstStyle>
          <a:p>
            <a:pPr lvl="0" rtl="0"/>
            <a:r>
              <a:rPr lang="ko-KR" altLang="en-US" noProof="0"/>
              <a:t>이름</a:t>
            </a:r>
          </a:p>
        </p:txBody>
      </p:sp>
      <p:sp>
        <p:nvSpPr>
          <p:cNvPr id="36" name="텍스트 개체 틀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rtl="0">
              <a:lnSpc>
                <a:spcPct val="100000"/>
              </a:lnSpc>
              <a:spcBef>
                <a:spcPts val="0"/>
              </a:spcBef>
              <a:buNone/>
            </a:pPr>
            <a:r>
              <a:rPr lang="ko-KR" altLang="en-US" noProof="0"/>
              <a:t>제목</a:t>
            </a:r>
          </a:p>
        </p:txBody>
      </p:sp>
      <p:sp>
        <p:nvSpPr>
          <p:cNvPr id="4" name="바닥글 개체 틀 3">
            <a:extLst>
              <a:ext uri="{FF2B5EF4-FFF2-40B4-BE49-F238E27FC236}">
                <a16:creationId xmlns:a16="http://schemas.microsoft.com/office/drawing/2014/main" id="{D6FC1105-93C5-0E50-1656-271A54E5D97D}"/>
              </a:ext>
            </a:extLst>
          </p:cNvPr>
          <p:cNvSpPr>
            <a:spLocks noGrp="1"/>
          </p:cNvSpPr>
          <p:nvPr>
            <p:ph type="ftr" sz="quarter" idx="37"/>
          </p:nvPr>
        </p:nvSpPr>
        <p:spPr/>
        <p:txBody>
          <a:bodyPr rtlCol="0"/>
          <a:lstStyle/>
          <a:p>
            <a:pPr rtl="0"/>
            <a:r>
              <a:rPr lang="ko-KR" altLang="en-US" noProof="0"/>
              <a:t>프레젠테이션 제목</a:t>
            </a:r>
          </a:p>
        </p:txBody>
      </p:sp>
      <p:sp>
        <p:nvSpPr>
          <p:cNvPr id="5" name="슬라이드 번호 개체 틀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rtlCol="0"/>
          <a:lstStyle/>
          <a:p>
            <a:pPr rtl="0"/>
            <a:fld id="{09A01C0A-2BB6-49E7-91A3-DCB9F9F59583}" type="slidenum">
              <a:rPr lang="en-US" altLang="ko-KR" noProof="0" smtClean="0"/>
              <a:pPr/>
              <a:t>‹#›</a:t>
            </a:fld>
            <a:endParaRPr lang="ko-KR" altLang="en-US" noProof="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a:latin typeface="맑은 고딕" panose="020B0503020000020004" pitchFamily="50" charset="-127"/>
              <a:ea typeface="맑은 고딕" panose="020B0503020000020004" pitchFamily="50" charset="-127"/>
            </a:endParaRPr>
          </a:p>
        </p:txBody>
      </p:sp>
      <p:sp>
        <p:nvSpPr>
          <p:cNvPr id="7" name="바닥글 개체 틀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맑은 고딕" panose="020B0503020000020004" pitchFamily="50" charset="-127"/>
                <a:ea typeface="맑은 고딕" panose="020B0503020000020004" pitchFamily="50" charset="-127"/>
              </a:defRPr>
            </a:lvl1pPr>
          </a:lstStyle>
          <a:p>
            <a:r>
              <a:rPr lang="ko-KR" altLang="en-US" noProof="0"/>
              <a:t>프레젠테이션 제목</a:t>
            </a:r>
            <a:endParaRPr lang="ko-KR" altLang="en-US" noProof="0">
              <a:latin typeface="맑은 고딕" panose="020B0503020000020004" pitchFamily="50" charset="-127"/>
              <a:ea typeface="맑은 고딕" panose="020B0503020000020004" pitchFamily="50" charset="-127"/>
            </a:endParaRPr>
          </a:p>
        </p:txBody>
      </p:sp>
      <p:sp>
        <p:nvSpPr>
          <p:cNvPr id="2" name="제목 개체 틀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pPr rtl="0"/>
            <a:r>
              <a:rPr lang="ko-KR" altLang="en-US" noProof="0"/>
              <a:t>클릭하여 마스터 제목 스타일 편집</a:t>
            </a:r>
          </a:p>
        </p:txBody>
      </p:sp>
      <p:sp>
        <p:nvSpPr>
          <p:cNvPr id="3" name="텍스트 개체 틀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rtl="0"/>
            <a:r>
              <a:rPr lang="ko-KR" altLang="en-US" noProof="0"/>
              <a:t>마스터 텍스트 스타일을 편집하려면 클릭하세요</a:t>
            </a:r>
            <a:r>
              <a:rPr lang="en-US" altLang="ko-KR" noProof="0"/>
              <a:t>.</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p>
        </p:txBody>
      </p:sp>
      <p:sp>
        <p:nvSpPr>
          <p:cNvPr id="8" name="슬라이드 번호 개체 틀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latin typeface="맑은 고딕" panose="020B0503020000020004" pitchFamily="50" charset="-127"/>
                <a:ea typeface="맑은 고딕" panose="020B0503020000020004" pitchFamily="50" charset="-127"/>
              </a:defRPr>
            </a:lvl1pPr>
          </a:lstStyle>
          <a:p>
            <a:fld id="{09A01C0A-2BB6-49E7-91A3-DCB9F9F59583}" type="slidenum">
              <a:rPr lang="en-US" altLang="ko-KR" noProof="0" smtClean="0"/>
              <a:pPr/>
              <a:t>‹#›</a:t>
            </a:fld>
            <a:endParaRPr lang="ko-KR" altLang="en-US" noProof="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1" hangingPunct="1">
        <a:lnSpc>
          <a:spcPct val="90000"/>
        </a:lnSpc>
        <a:spcBef>
          <a:spcPct val="0"/>
        </a:spcBef>
        <a:buNone/>
        <a:defRPr sz="4000" b="1" i="0" kern="1200" cap="all" spc="600" baseline="0">
          <a:solidFill>
            <a:schemeClr val="tx1"/>
          </a:solidFill>
          <a:latin typeface="맑은 고딕" panose="020B0503020000020004" pitchFamily="50" charset="-127"/>
          <a:ea typeface="맑은 고딕" panose="020B0503020000020004" pitchFamily="50" charset="-127"/>
          <a:cs typeface="맑은 고딕" panose="020B0503020000020004" pitchFamily="50" charset="-127"/>
        </a:defRPr>
      </a:lvl1pPr>
    </p:titleStyle>
    <p:bodyStyle>
      <a:lvl1pPr marL="0" indent="0" algn="l" defTabSz="914400" rtl="0" eaLnBrk="1" latinLnBrk="1" hangingPunct="1">
        <a:lnSpc>
          <a:spcPct val="150000"/>
        </a:lnSpc>
        <a:spcBef>
          <a:spcPts val="1000"/>
        </a:spcBef>
        <a:buFontTx/>
        <a:buNone/>
        <a:defRPr sz="2400" b="0" i="0" kern="1200">
          <a:solidFill>
            <a:schemeClr val="tx1"/>
          </a:solidFill>
          <a:latin typeface="맑은 고딕" panose="020B0503020000020004" pitchFamily="50" charset="-127"/>
          <a:ea typeface="맑은 고딕" panose="020B0503020000020004" pitchFamily="50" charset="-127"/>
          <a:cs typeface="+mn-cs"/>
        </a:defRPr>
      </a:lvl1pPr>
      <a:lvl2pPr marL="457200" indent="0" algn="l" defTabSz="914400" rtl="0" eaLnBrk="1" latinLnBrk="1" hangingPunct="1">
        <a:lnSpc>
          <a:spcPct val="150000"/>
        </a:lnSpc>
        <a:spcBef>
          <a:spcPts val="500"/>
        </a:spcBef>
        <a:buFontTx/>
        <a:buNone/>
        <a:defRPr sz="2200" b="0" i="0" kern="1200">
          <a:solidFill>
            <a:schemeClr val="tx1"/>
          </a:solidFill>
          <a:latin typeface="맑은 고딕" panose="020B0503020000020004" pitchFamily="50" charset="-127"/>
          <a:ea typeface="맑은 고딕" panose="020B0503020000020004" pitchFamily="50" charset="-127"/>
          <a:cs typeface="+mn-cs"/>
        </a:defRPr>
      </a:lvl2pPr>
      <a:lvl3pPr marL="914400" indent="0" algn="l" defTabSz="914400" rtl="0" eaLnBrk="1" latinLnBrk="1" hangingPunct="1">
        <a:lnSpc>
          <a:spcPct val="150000"/>
        </a:lnSpc>
        <a:spcBef>
          <a:spcPts val="500"/>
        </a:spcBef>
        <a:buFontTx/>
        <a:buNone/>
        <a:defRPr sz="2000" b="0" i="0" kern="1200">
          <a:solidFill>
            <a:schemeClr val="tx1"/>
          </a:solidFill>
          <a:latin typeface="맑은 고딕" panose="020B0503020000020004" pitchFamily="50" charset="-127"/>
          <a:ea typeface="맑은 고딕" panose="020B0503020000020004" pitchFamily="50" charset="-127"/>
          <a:cs typeface="+mn-cs"/>
        </a:defRPr>
      </a:lvl3pPr>
      <a:lvl4pPr marL="1371600" indent="0" algn="l" defTabSz="914400" rtl="0" eaLnBrk="1" latinLnBrk="1" hangingPunct="1">
        <a:lnSpc>
          <a:spcPct val="150000"/>
        </a:lnSpc>
        <a:spcBef>
          <a:spcPts val="500"/>
        </a:spcBef>
        <a:buFontTx/>
        <a:buNone/>
        <a:defRPr sz="1800" b="0" i="0" kern="1200">
          <a:solidFill>
            <a:schemeClr val="tx1"/>
          </a:solidFill>
          <a:latin typeface="맑은 고딕" panose="020B0503020000020004" pitchFamily="50" charset="-127"/>
          <a:ea typeface="맑은 고딕" panose="020B0503020000020004" pitchFamily="50" charset="-127"/>
          <a:cs typeface="+mn-cs"/>
        </a:defRPr>
      </a:lvl4pPr>
      <a:lvl5pPr marL="1828800" indent="0" algn="l" defTabSz="914400" rtl="0" eaLnBrk="1" latinLnBrk="1" hangingPunct="1">
        <a:lnSpc>
          <a:spcPct val="150000"/>
        </a:lnSpc>
        <a:spcBef>
          <a:spcPts val="500"/>
        </a:spcBef>
        <a:buFontTx/>
        <a:buNone/>
        <a:defRPr sz="1800" b="0" i="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9.png"/><Relationship Id="rId4" Type="http://schemas.microsoft.com/office/2007/relationships/hdphoto" Target="../media/hdphoto6.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0.jpeg"/><Relationship Id="rId4" Type="http://schemas.microsoft.com/office/2007/relationships/hdphoto" Target="../media/hdphoto6.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7.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8.jpeg"/><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27228BAE-048B-681E-DD8D-BD96B22560E0}"/>
              </a:ext>
            </a:extLst>
          </p:cNvPr>
          <p:cNvSpPr>
            <a:spLocks noGrp="1"/>
          </p:cNvSpPr>
          <p:nvPr>
            <p:ph type="ctrTitle"/>
          </p:nvPr>
        </p:nvSpPr>
        <p:spPr>
          <a:xfrm>
            <a:off x="816768" y="1313284"/>
            <a:ext cx="10397332" cy="3427502"/>
          </a:xfrm>
        </p:spPr>
        <p:txBody>
          <a:bodyPr rtlCol="0"/>
          <a:lstStyle/>
          <a:p>
            <a:pPr rtl="0"/>
            <a:r>
              <a:rPr lang="en-US" altLang="ko-KR" dirty="0">
                <a:ln>
                  <a:solidFill>
                    <a:srgbClr val="FFFFFF"/>
                  </a:solidFill>
                </a:ln>
              </a:rPr>
              <a:t>Chapter 9.</a:t>
            </a:r>
            <a:br>
              <a:rPr lang="en-US" altLang="ko-KR" dirty="0">
                <a:ln>
                  <a:solidFill>
                    <a:srgbClr val="FFFFFF"/>
                  </a:solidFill>
                </a:ln>
              </a:rPr>
            </a:br>
            <a:br>
              <a:rPr lang="en-US" altLang="ko-KR" dirty="0">
                <a:ln>
                  <a:solidFill>
                    <a:srgbClr val="FFFFFF"/>
                  </a:solidFill>
                </a:ln>
              </a:rPr>
            </a:br>
            <a:r>
              <a:rPr lang="en-US" altLang="ko-KR" dirty="0">
                <a:ln>
                  <a:solidFill>
                    <a:srgbClr val="FFFFFF"/>
                  </a:solidFill>
                </a:ln>
              </a:rPr>
              <a:t>E-business</a:t>
            </a:r>
            <a:br>
              <a:rPr lang="en-US" altLang="ko-KR" dirty="0">
                <a:ln>
                  <a:solidFill>
                    <a:srgbClr val="FFFFFF"/>
                  </a:solidFill>
                </a:ln>
              </a:rPr>
            </a:br>
            <a:r>
              <a:rPr lang="en-US" altLang="ko-KR" dirty="0">
                <a:ln>
                  <a:solidFill>
                    <a:srgbClr val="FFFFFF"/>
                  </a:solidFill>
                </a:ln>
              </a:rPr>
              <a:t>&amp;</a:t>
            </a:r>
            <a:br>
              <a:rPr lang="en-US" altLang="ko-KR" dirty="0">
                <a:ln>
                  <a:solidFill>
                    <a:srgbClr val="FFFFFF"/>
                  </a:solidFill>
                </a:ln>
              </a:rPr>
            </a:br>
            <a:r>
              <a:rPr lang="en-US" altLang="ko-KR" dirty="0">
                <a:ln>
                  <a:solidFill>
                    <a:srgbClr val="FFFFFF"/>
                  </a:solidFill>
                </a:ln>
              </a:rPr>
              <a:t>E-commerce</a:t>
            </a:r>
            <a:endParaRPr lang="ko-KR" altLang="en-US" dirty="0">
              <a:ln>
                <a:solidFill>
                  <a:srgbClr val="FFFFFF"/>
                </a:solidFill>
              </a:ln>
            </a:endParaRPr>
          </a:p>
        </p:txBody>
      </p:sp>
      <p:sp>
        <p:nvSpPr>
          <p:cNvPr id="7" name="부제목 6">
            <a:extLst>
              <a:ext uri="{FF2B5EF4-FFF2-40B4-BE49-F238E27FC236}">
                <a16:creationId xmlns:a16="http://schemas.microsoft.com/office/drawing/2014/main" id="{3AFD8D3D-82CB-EA16-814E-A3FED8BBF39B}"/>
              </a:ext>
            </a:extLst>
          </p:cNvPr>
          <p:cNvSpPr>
            <a:spLocks noGrp="1"/>
          </p:cNvSpPr>
          <p:nvPr>
            <p:ph type="subTitle" idx="1"/>
          </p:nvPr>
        </p:nvSpPr>
        <p:spPr/>
        <p:txBody>
          <a:bodyPr rtlCol="0"/>
          <a:lstStyle/>
          <a:p>
            <a:pPr rtl="0"/>
            <a:r>
              <a:rPr lang="en-US" altLang="ko-KR" dirty="0"/>
              <a:t>21102052 Lee Jeong-yun</a:t>
            </a:r>
            <a:endParaRPr lang="ko-KR" altLang="en-US" dirty="0"/>
          </a:p>
        </p:txBody>
      </p:sp>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4="http://schemas.microsoft.com/office/powerpoint/2010/main">
    <mc:Choice Requires="p14">
      <p:transition spd="slow" p14:dur="2000" advTm="10421"/>
    </mc:Choice>
    <mc:Fallback xmlns="">
      <p:transition spd="slow" advTm="1042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0F17F915-9766-1FC8-98BD-D9AE3D5B2A55}"/>
              </a:ext>
            </a:extLst>
          </p:cNvPr>
          <p:cNvSpPr>
            <a:spLocks noGrp="1"/>
          </p:cNvSpPr>
          <p:nvPr>
            <p:ph type="body" idx="1"/>
          </p:nvPr>
        </p:nvSpPr>
        <p:spPr/>
        <p:txBody>
          <a:bodyPr rtlCol="0"/>
          <a:lstStyle/>
          <a:p>
            <a:pPr rtl="0"/>
            <a:r>
              <a:rPr lang="en-US" altLang="ko-KR" dirty="0">
                <a:latin typeface="+mn-lt"/>
              </a:rPr>
              <a:t>Amazon into B2B market</a:t>
            </a:r>
          </a:p>
          <a:p>
            <a:pPr rtl="0"/>
            <a:r>
              <a:rPr lang="en-US" altLang="ko-KR" dirty="0">
                <a:latin typeface="+mn-lt"/>
              </a:rPr>
              <a:t>Threat of wholesalers</a:t>
            </a:r>
          </a:p>
          <a:p>
            <a:pPr rtl="0"/>
            <a:r>
              <a:rPr lang="en-US" altLang="ko-KR" dirty="0">
                <a:latin typeface="+mn-lt"/>
              </a:rPr>
              <a:t>Wholesale market &gt; Retail market</a:t>
            </a:r>
          </a:p>
          <a:p>
            <a:pPr rtl="0"/>
            <a:r>
              <a:rPr lang="en-US" altLang="ko-KR" dirty="0">
                <a:latin typeface="+mn-lt"/>
              </a:rPr>
              <a:t>Anything available in Amazon Business</a:t>
            </a:r>
          </a:p>
          <a:p>
            <a:pPr rtl="0"/>
            <a:r>
              <a:rPr lang="en-US" altLang="ko-KR" dirty="0">
                <a:latin typeface="+mn-lt"/>
              </a:rPr>
              <a:t>Vast inventory, convenient website, 2-day delivery, physical infrastructure, …</a:t>
            </a:r>
          </a:p>
          <a:p>
            <a:pPr rtl="0"/>
            <a:r>
              <a:rPr lang="en-US" altLang="ko-KR" dirty="0">
                <a:latin typeface="+mn-lt"/>
              </a:rPr>
              <a:t>No Amazon where strong partnership exist</a:t>
            </a:r>
          </a:p>
          <a:p>
            <a:pPr rtl="0"/>
            <a:r>
              <a:rPr lang="en-US" altLang="ko-KR" dirty="0">
                <a:latin typeface="+mn-lt"/>
              </a:rPr>
              <a:t>Provide personalized service &amp; Enter complex business environment</a:t>
            </a:r>
          </a:p>
        </p:txBody>
      </p:sp>
      <p:pic>
        <p:nvPicPr>
          <p:cNvPr id="14" name="그림 개체 틀 14" descr="흰색 최신 아키텍처">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텍스트 개체 틀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rtlCol="0"/>
          <a:lstStyle/>
          <a:p>
            <a:pPr rtl="0"/>
            <a:endParaRPr lang="ko-KR" altLang="en-US"/>
          </a:p>
        </p:txBody>
      </p:sp>
      <p:sp>
        <p:nvSpPr>
          <p:cNvPr id="85" name="텍스트 개체 틀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rtlCol="0"/>
          <a:lstStyle/>
          <a:p>
            <a:pPr rtl="0"/>
            <a:endParaRPr lang="ko-KR" altLang="en-US"/>
          </a:p>
        </p:txBody>
      </p:sp>
      <p:sp>
        <p:nvSpPr>
          <p:cNvPr id="2" name="바닥글 개체 틀 1">
            <a:extLst>
              <a:ext uri="{FF2B5EF4-FFF2-40B4-BE49-F238E27FC236}">
                <a16:creationId xmlns:a16="http://schemas.microsoft.com/office/drawing/2014/main" id="{EB4325A5-D39C-C1D3-2E04-F741DCBB2B59}"/>
              </a:ext>
            </a:extLst>
          </p:cNvPr>
          <p:cNvSpPr>
            <a:spLocks noGrp="1"/>
          </p:cNvSpPr>
          <p:nvPr>
            <p:ph type="ftr" sz="quarter" idx="10"/>
          </p:nvPr>
        </p:nvSpPr>
        <p:spPr/>
        <p:txBody>
          <a:bodyPr rtlCol="0"/>
          <a:lstStyle/>
          <a:p>
            <a:pPr rtl="0"/>
            <a:r>
              <a:rPr lang="en-US" altLang="ko-KR" dirty="0"/>
              <a:t>E-business &amp; e-commerce</a:t>
            </a:r>
            <a:endParaRPr lang="ko-KR" altLang="en-US" dirty="0"/>
          </a:p>
        </p:txBody>
      </p:sp>
      <p:sp>
        <p:nvSpPr>
          <p:cNvPr id="5" name="슬라이드 번호 개체 틀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rtlCol="0"/>
          <a:lstStyle/>
          <a:p>
            <a:pPr rtl="0"/>
            <a:fld id="{09A01C0A-2BB6-49E7-91A3-DCB9F9F59583}" type="slidenum">
              <a:rPr lang="en-US" altLang="ko-KR" smtClean="0"/>
              <a:pPr rtl="0"/>
              <a:t>10</a:t>
            </a:fld>
            <a:endParaRPr lang="ko-KR" altLang="en-US"/>
          </a:p>
        </p:txBody>
      </p:sp>
      <p:sp>
        <p:nvSpPr>
          <p:cNvPr id="6" name="제목 5">
            <a:extLst>
              <a:ext uri="{FF2B5EF4-FFF2-40B4-BE49-F238E27FC236}">
                <a16:creationId xmlns:a16="http://schemas.microsoft.com/office/drawing/2014/main" id="{D3B7B0AB-7E6D-621B-43E7-5825A6443DDF}"/>
              </a:ext>
            </a:extLst>
          </p:cNvPr>
          <p:cNvSpPr>
            <a:spLocks noGrp="1"/>
          </p:cNvSpPr>
          <p:nvPr>
            <p:ph type="title"/>
          </p:nvPr>
        </p:nvSpPr>
        <p:spPr>
          <a:xfrm>
            <a:off x="847383" y="884982"/>
            <a:ext cx="8928384" cy="979204"/>
          </a:xfrm>
        </p:spPr>
        <p:txBody>
          <a:bodyPr rtlCol="0"/>
          <a:lstStyle/>
          <a:p>
            <a:pPr rtl="0"/>
            <a:r>
              <a:rPr lang="en-US" altLang="ko-KR" dirty="0"/>
              <a:t>IT’s about Business 9.4</a:t>
            </a:r>
            <a:br>
              <a:rPr lang="en-US" altLang="ko-KR" dirty="0"/>
            </a:br>
            <a:r>
              <a:rPr lang="en-US" altLang="ko-KR" dirty="0"/>
              <a:t>Amazon business</a:t>
            </a:r>
            <a:endParaRPr lang="ko-KR" altLang="en-US" dirty="0"/>
          </a:p>
        </p:txBody>
      </p:sp>
      <p:pic>
        <p:nvPicPr>
          <p:cNvPr id="3074" name="Picture 2" descr="Release Notes: August 13, 2021 – Certify Help Center">
            <a:extLst>
              <a:ext uri="{FF2B5EF4-FFF2-40B4-BE49-F238E27FC236}">
                <a16:creationId xmlns:a16="http://schemas.microsoft.com/office/drawing/2014/main" id="{815B7CF8-D0E7-33DC-7B50-8703842B21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627" b="21627"/>
          <a:stretch/>
        </p:blipFill>
        <p:spPr bwMode="auto">
          <a:xfrm>
            <a:off x="6166437" y="3280229"/>
            <a:ext cx="3810000" cy="1167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2613"/>
      </p:ext>
    </p:extLst>
  </p:cSld>
  <p:clrMapOvr>
    <a:masterClrMapping/>
  </p:clrMapOvr>
  <mc:AlternateContent xmlns:mc="http://schemas.openxmlformats.org/markup-compatibility/2006" xmlns:p14="http://schemas.microsoft.com/office/powerpoint/2010/main">
    <mc:Choice Requires="p14">
      <p:transition spd="slow" p14:dur="2000" advTm="122642"/>
    </mc:Choice>
    <mc:Fallback xmlns="">
      <p:transition spd="slow" advTm="12264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0C8CC3-7107-300E-F28E-20A5D6EB0AFE}"/>
              </a:ext>
            </a:extLst>
          </p:cNvPr>
          <p:cNvSpPr>
            <a:spLocks noGrp="1"/>
          </p:cNvSpPr>
          <p:nvPr>
            <p:ph type="title"/>
          </p:nvPr>
        </p:nvSpPr>
        <p:spPr/>
        <p:txBody>
          <a:bodyPr rtlCol="0"/>
          <a:lstStyle/>
          <a:p>
            <a:pPr rtl="0"/>
            <a:r>
              <a:rPr lang="en-US" altLang="ko-KR" dirty="0"/>
              <a:t>Questions</a:t>
            </a:r>
            <a:endParaRPr lang="ko-KR" altLang="en-US" dirty="0"/>
          </a:p>
        </p:txBody>
      </p:sp>
      <p:sp>
        <p:nvSpPr>
          <p:cNvPr id="6" name="바닥글 개체 틀 5">
            <a:extLst>
              <a:ext uri="{FF2B5EF4-FFF2-40B4-BE49-F238E27FC236}">
                <a16:creationId xmlns:a16="http://schemas.microsoft.com/office/drawing/2014/main" id="{2DC2019C-5BC9-A628-7DDB-469DAE4B64DE}"/>
              </a:ext>
            </a:extLst>
          </p:cNvPr>
          <p:cNvSpPr>
            <a:spLocks noGrp="1"/>
          </p:cNvSpPr>
          <p:nvPr>
            <p:ph type="ftr" sz="quarter" idx="10"/>
          </p:nvPr>
        </p:nvSpPr>
        <p:spPr/>
        <p:txBody>
          <a:bodyPr rtlCol="0"/>
          <a:lstStyle/>
          <a:p>
            <a:pPr rtl="0"/>
            <a:r>
              <a:rPr lang="en-US" altLang="ko-KR" dirty="0"/>
              <a:t>E-business &amp; e-commerce</a:t>
            </a:r>
            <a:endParaRPr lang="ko-KR" altLang="en-US" dirty="0"/>
          </a:p>
        </p:txBody>
      </p:sp>
      <p:sp>
        <p:nvSpPr>
          <p:cNvPr id="7" name="슬라이드 번호 개체 틀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rtlCol="0"/>
          <a:lstStyle/>
          <a:p>
            <a:pPr rtl="0"/>
            <a:fld id="{09A01C0A-2BB6-49E7-91A3-DCB9F9F59583}" type="slidenum">
              <a:rPr lang="en-US" altLang="ko-KR" smtClean="0"/>
              <a:pPr rtl="0"/>
              <a:t>11</a:t>
            </a:fld>
            <a:endParaRPr lang="ko-KR" altLang="en-US" dirty="0"/>
          </a:p>
        </p:txBody>
      </p:sp>
      <p:sp>
        <p:nvSpPr>
          <p:cNvPr id="5" name="내용 개체 틀 4">
            <a:extLst>
              <a:ext uri="{FF2B5EF4-FFF2-40B4-BE49-F238E27FC236}">
                <a16:creationId xmlns:a16="http://schemas.microsoft.com/office/drawing/2014/main" id="{2E375FA7-28A1-E696-E7DF-1A4ABF935F2A}"/>
              </a:ext>
            </a:extLst>
          </p:cNvPr>
          <p:cNvSpPr>
            <a:spLocks noGrp="1"/>
          </p:cNvSpPr>
          <p:nvPr>
            <p:ph sz="half" idx="2"/>
          </p:nvPr>
        </p:nvSpPr>
        <p:spPr/>
        <p:txBody>
          <a:bodyPr/>
          <a:lstStyle/>
          <a:p>
            <a:pPr marL="457200" indent="-457200">
              <a:lnSpc>
                <a:spcPct val="100000"/>
              </a:lnSpc>
              <a:buAutoNum type="arabicPeriod"/>
            </a:pPr>
            <a:r>
              <a:rPr lang="en-US" altLang="ko-KR" sz="2400" dirty="0">
                <a:effectLst/>
                <a:latin typeface="+mn-lt"/>
                <a:cs typeface="Times New Roman" panose="02020603050405020304" pitchFamily="18" charset="0"/>
              </a:rPr>
              <a:t>Consider Tulsa Community College (www.tulsacc.edu), which is using Amazon Business to order test tubes, basketballs, office supplies, and other goods instead of having employees buy them from local retailers or specialty sellers. The daily needs of the college’s 15,000 students translate into about $10,000 of orders per month. What is the impact of Amazon Business on local wholesalers and retailers in Tulsa? How could local businesses in Tulsa compete with Amazon Business?</a:t>
            </a:r>
          </a:p>
          <a:p>
            <a:pPr marL="457200" indent="-457200">
              <a:lnSpc>
                <a:spcPct val="100000"/>
              </a:lnSpc>
              <a:buAutoNum type="arabicPeriod"/>
            </a:pPr>
            <a:endParaRPr lang="en-US" altLang="ko-KR" sz="2400" dirty="0">
              <a:effectLst/>
              <a:latin typeface="+mn-lt"/>
              <a:cs typeface="Times New Roman" panose="02020603050405020304" pitchFamily="18" charset="0"/>
            </a:endParaRPr>
          </a:p>
          <a:p>
            <a:pPr marL="457200" indent="-457200">
              <a:lnSpc>
                <a:spcPct val="100000"/>
              </a:lnSpc>
              <a:buAutoNum type="arabicPeriod"/>
            </a:pPr>
            <a:r>
              <a:rPr lang="en-US" altLang="ko-KR" sz="2400" dirty="0">
                <a:effectLst/>
                <a:latin typeface="+mn-lt"/>
                <a:cs typeface="Times New Roman" panose="02020603050405020304" pitchFamily="18" charset="0"/>
              </a:rPr>
              <a:t>Provide other methods for wholesalers to compete with Amazon Business.</a:t>
            </a:r>
          </a:p>
        </p:txBody>
      </p:sp>
    </p:spTree>
    <p:extLst>
      <p:ext uri="{BB962C8B-B14F-4D97-AF65-F5344CB8AC3E}">
        <p14:creationId xmlns:p14="http://schemas.microsoft.com/office/powerpoint/2010/main" val="3714141312"/>
      </p:ext>
    </p:extLst>
  </p:cSld>
  <p:clrMapOvr>
    <a:masterClrMapping/>
  </p:clrMapOvr>
  <mc:AlternateContent xmlns:mc="http://schemas.openxmlformats.org/markup-compatibility/2006" xmlns:p14="http://schemas.microsoft.com/office/powerpoint/2010/main">
    <mc:Choice Requires="p14">
      <p:transition spd="slow" p14:dur="2000" advTm="78279"/>
    </mc:Choice>
    <mc:Fallback xmlns="">
      <p:transition spd="slow" advTm="7827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0F17F915-9766-1FC8-98BD-D9AE3D5B2A55}"/>
              </a:ext>
            </a:extLst>
          </p:cNvPr>
          <p:cNvSpPr>
            <a:spLocks noGrp="1"/>
          </p:cNvSpPr>
          <p:nvPr>
            <p:ph type="body" idx="1"/>
          </p:nvPr>
        </p:nvSpPr>
        <p:spPr/>
        <p:txBody>
          <a:bodyPr rtlCol="0"/>
          <a:lstStyle/>
          <a:p>
            <a:pPr rtl="0"/>
            <a:r>
              <a:rPr lang="en-US" altLang="ko-KR" dirty="0">
                <a:latin typeface="+mn-lt"/>
              </a:rPr>
              <a:t>Demand for various goods and services</a:t>
            </a:r>
          </a:p>
          <a:p>
            <a:pPr rtl="0"/>
            <a:r>
              <a:rPr lang="en-US" altLang="ko-KR" dirty="0">
                <a:latin typeface="+mn-lt"/>
              </a:rPr>
              <a:t>Alipay, third-party payment platform</a:t>
            </a:r>
          </a:p>
          <a:p>
            <a:pPr rtl="0"/>
            <a:r>
              <a:rPr lang="en-US" altLang="ko-KR" dirty="0">
                <a:latin typeface="+mn-lt"/>
              </a:rPr>
              <a:t>C2C Taobao, B2C TMALL, B2B Alibaba</a:t>
            </a:r>
          </a:p>
          <a:p>
            <a:pPr rtl="0"/>
            <a:r>
              <a:rPr lang="en-US" altLang="ko-KR" dirty="0">
                <a:latin typeface="+mn-lt"/>
              </a:rPr>
              <a:t>Fee-free Alipay links Alibaba’s websites</a:t>
            </a:r>
          </a:p>
          <a:p>
            <a:pPr rtl="0"/>
            <a:r>
              <a:rPr lang="en-US" altLang="ko-KR" dirty="0">
                <a:latin typeface="+mn-lt"/>
              </a:rPr>
              <a:t>JD &amp; Tencent alliance against Alibaba</a:t>
            </a:r>
          </a:p>
          <a:p>
            <a:pPr rtl="0"/>
            <a:r>
              <a:rPr lang="en-US" altLang="ko-KR" dirty="0">
                <a:latin typeface="+mn-lt"/>
              </a:rPr>
              <a:t>Want to West market, no awareness</a:t>
            </a:r>
          </a:p>
          <a:p>
            <a:pPr rtl="0"/>
            <a:r>
              <a:rPr lang="en-US" altLang="ko-KR" dirty="0">
                <a:latin typeface="+mn-lt"/>
              </a:rPr>
              <a:t>Investing in various U.S. companies</a:t>
            </a:r>
          </a:p>
        </p:txBody>
      </p:sp>
      <p:pic>
        <p:nvPicPr>
          <p:cNvPr id="14" name="그림 개체 틀 14" descr="흰색 최신 아키텍처">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텍스트 개체 틀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rtlCol="0"/>
          <a:lstStyle/>
          <a:p>
            <a:pPr rtl="0"/>
            <a:endParaRPr lang="ko-KR" altLang="en-US"/>
          </a:p>
        </p:txBody>
      </p:sp>
      <p:sp>
        <p:nvSpPr>
          <p:cNvPr id="85" name="텍스트 개체 틀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rtlCol="0"/>
          <a:lstStyle/>
          <a:p>
            <a:pPr rtl="0"/>
            <a:endParaRPr lang="ko-KR" altLang="en-US"/>
          </a:p>
        </p:txBody>
      </p:sp>
      <p:sp>
        <p:nvSpPr>
          <p:cNvPr id="2" name="바닥글 개체 틀 1">
            <a:extLst>
              <a:ext uri="{FF2B5EF4-FFF2-40B4-BE49-F238E27FC236}">
                <a16:creationId xmlns:a16="http://schemas.microsoft.com/office/drawing/2014/main" id="{EB4325A5-D39C-C1D3-2E04-F741DCBB2B59}"/>
              </a:ext>
            </a:extLst>
          </p:cNvPr>
          <p:cNvSpPr>
            <a:spLocks noGrp="1"/>
          </p:cNvSpPr>
          <p:nvPr>
            <p:ph type="ftr" sz="quarter" idx="10"/>
          </p:nvPr>
        </p:nvSpPr>
        <p:spPr/>
        <p:txBody>
          <a:bodyPr rtlCol="0"/>
          <a:lstStyle/>
          <a:p>
            <a:pPr rtl="0"/>
            <a:r>
              <a:rPr lang="en-US" altLang="ko-KR" dirty="0"/>
              <a:t>E-business &amp; e-commerce</a:t>
            </a:r>
            <a:endParaRPr lang="ko-KR" altLang="en-US" dirty="0"/>
          </a:p>
        </p:txBody>
      </p:sp>
      <p:sp>
        <p:nvSpPr>
          <p:cNvPr id="5" name="슬라이드 번호 개체 틀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rtlCol="0"/>
          <a:lstStyle/>
          <a:p>
            <a:pPr rtl="0"/>
            <a:fld id="{09A01C0A-2BB6-49E7-91A3-DCB9F9F59583}" type="slidenum">
              <a:rPr lang="en-US" altLang="ko-KR" smtClean="0"/>
              <a:pPr rtl="0"/>
              <a:t>12</a:t>
            </a:fld>
            <a:endParaRPr lang="ko-KR" altLang="en-US"/>
          </a:p>
        </p:txBody>
      </p:sp>
      <p:sp>
        <p:nvSpPr>
          <p:cNvPr id="6" name="제목 5">
            <a:extLst>
              <a:ext uri="{FF2B5EF4-FFF2-40B4-BE49-F238E27FC236}">
                <a16:creationId xmlns:a16="http://schemas.microsoft.com/office/drawing/2014/main" id="{D3B7B0AB-7E6D-621B-43E7-5825A6443DDF}"/>
              </a:ext>
            </a:extLst>
          </p:cNvPr>
          <p:cNvSpPr>
            <a:spLocks noGrp="1"/>
          </p:cNvSpPr>
          <p:nvPr>
            <p:ph type="title"/>
          </p:nvPr>
        </p:nvSpPr>
        <p:spPr>
          <a:xfrm>
            <a:off x="847383" y="884982"/>
            <a:ext cx="8928384" cy="979204"/>
          </a:xfrm>
        </p:spPr>
        <p:txBody>
          <a:bodyPr rtlCol="0"/>
          <a:lstStyle/>
          <a:p>
            <a:pPr rtl="0"/>
            <a:r>
              <a:rPr lang="en-US" altLang="ko-KR" dirty="0"/>
              <a:t>Closing Case 1</a:t>
            </a:r>
            <a:br>
              <a:rPr lang="en-US" altLang="ko-KR" dirty="0"/>
            </a:br>
            <a:r>
              <a:rPr lang="en-US" altLang="ko-KR" dirty="0"/>
              <a:t>Alibaba</a:t>
            </a:r>
            <a:endParaRPr lang="ko-KR" altLang="en-US" dirty="0"/>
          </a:p>
        </p:txBody>
      </p:sp>
      <p:pic>
        <p:nvPicPr>
          <p:cNvPr id="4098" name="Picture 2" descr="Alibaba Logo, symbol, meaning, history, PNG, brand">
            <a:extLst>
              <a:ext uri="{FF2B5EF4-FFF2-40B4-BE49-F238E27FC236}">
                <a16:creationId xmlns:a16="http://schemas.microsoft.com/office/drawing/2014/main" id="{1358E62C-22D3-E51E-C97A-E8F1A51753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183" b="27183"/>
          <a:stretch/>
        </p:blipFill>
        <p:spPr bwMode="auto">
          <a:xfrm>
            <a:off x="5311575" y="3100178"/>
            <a:ext cx="5687122" cy="1459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156732"/>
      </p:ext>
    </p:extLst>
  </p:cSld>
  <p:clrMapOvr>
    <a:masterClrMapping/>
  </p:clrMapOvr>
  <mc:AlternateContent xmlns:mc="http://schemas.openxmlformats.org/markup-compatibility/2006" xmlns:p14="http://schemas.microsoft.com/office/powerpoint/2010/main">
    <mc:Choice Requires="p14">
      <p:transition spd="slow" p14:dur="2000" advTm="51302"/>
    </mc:Choice>
    <mc:Fallback xmlns="">
      <p:transition spd="slow" advTm="5130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0C8CC3-7107-300E-F28E-20A5D6EB0AFE}"/>
              </a:ext>
            </a:extLst>
          </p:cNvPr>
          <p:cNvSpPr>
            <a:spLocks noGrp="1"/>
          </p:cNvSpPr>
          <p:nvPr>
            <p:ph type="title"/>
          </p:nvPr>
        </p:nvSpPr>
        <p:spPr/>
        <p:txBody>
          <a:bodyPr rtlCol="0"/>
          <a:lstStyle/>
          <a:p>
            <a:pPr rtl="0"/>
            <a:r>
              <a:rPr lang="en-US" altLang="ko-KR" dirty="0"/>
              <a:t>Questions</a:t>
            </a:r>
            <a:endParaRPr lang="ko-KR" altLang="en-US" dirty="0"/>
          </a:p>
        </p:txBody>
      </p:sp>
      <p:sp>
        <p:nvSpPr>
          <p:cNvPr id="6" name="바닥글 개체 틀 5">
            <a:extLst>
              <a:ext uri="{FF2B5EF4-FFF2-40B4-BE49-F238E27FC236}">
                <a16:creationId xmlns:a16="http://schemas.microsoft.com/office/drawing/2014/main" id="{2DC2019C-5BC9-A628-7DDB-469DAE4B64DE}"/>
              </a:ext>
            </a:extLst>
          </p:cNvPr>
          <p:cNvSpPr>
            <a:spLocks noGrp="1"/>
          </p:cNvSpPr>
          <p:nvPr>
            <p:ph type="ftr" sz="quarter" idx="10"/>
          </p:nvPr>
        </p:nvSpPr>
        <p:spPr/>
        <p:txBody>
          <a:bodyPr rtlCol="0"/>
          <a:lstStyle/>
          <a:p>
            <a:pPr rtl="0"/>
            <a:r>
              <a:rPr lang="en-US" altLang="ko-KR" dirty="0"/>
              <a:t>E-business &amp; e-commerce</a:t>
            </a:r>
            <a:endParaRPr lang="ko-KR" altLang="en-US" dirty="0"/>
          </a:p>
        </p:txBody>
      </p:sp>
      <p:sp>
        <p:nvSpPr>
          <p:cNvPr id="7" name="슬라이드 번호 개체 틀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rtlCol="0"/>
          <a:lstStyle/>
          <a:p>
            <a:pPr rtl="0"/>
            <a:fld id="{09A01C0A-2BB6-49E7-91A3-DCB9F9F59583}" type="slidenum">
              <a:rPr lang="en-US" altLang="ko-KR" smtClean="0"/>
              <a:pPr rtl="0"/>
              <a:t>13</a:t>
            </a:fld>
            <a:endParaRPr lang="ko-KR" altLang="en-US" dirty="0"/>
          </a:p>
        </p:txBody>
      </p:sp>
      <p:sp>
        <p:nvSpPr>
          <p:cNvPr id="5" name="내용 개체 틀 4">
            <a:extLst>
              <a:ext uri="{FF2B5EF4-FFF2-40B4-BE49-F238E27FC236}">
                <a16:creationId xmlns:a16="http://schemas.microsoft.com/office/drawing/2014/main" id="{2E375FA7-28A1-E696-E7DF-1A4ABF935F2A}"/>
              </a:ext>
            </a:extLst>
          </p:cNvPr>
          <p:cNvSpPr>
            <a:spLocks noGrp="1"/>
          </p:cNvSpPr>
          <p:nvPr>
            <p:ph sz="half" idx="2"/>
          </p:nvPr>
        </p:nvSpPr>
        <p:spPr/>
        <p:txBody>
          <a:bodyPr/>
          <a:lstStyle/>
          <a:p>
            <a:pPr marL="457200" indent="-457200">
              <a:lnSpc>
                <a:spcPct val="100000"/>
              </a:lnSpc>
              <a:buAutoNum type="arabicPeriod"/>
            </a:pPr>
            <a:r>
              <a:rPr lang="en-US" altLang="ko-KR" sz="2400" dirty="0">
                <a:effectLst/>
                <a:latin typeface="+mn-lt"/>
                <a:cs typeface="Times New Roman" panose="02020603050405020304" pitchFamily="18" charset="0"/>
              </a:rPr>
              <a:t>Discuss the reasons why Chinese consumers have been so eager to embrace electronic commerce.</a:t>
            </a:r>
          </a:p>
          <a:p>
            <a:pPr marL="457200" indent="-457200">
              <a:lnSpc>
                <a:spcPct val="100000"/>
              </a:lnSpc>
              <a:buAutoNum type="arabicPeriod"/>
            </a:pPr>
            <a:endParaRPr lang="en-US" altLang="ko-KR" sz="2400" dirty="0">
              <a:effectLst/>
              <a:latin typeface="+mn-lt"/>
              <a:cs typeface="Times New Roman" panose="02020603050405020304" pitchFamily="18" charset="0"/>
            </a:endParaRPr>
          </a:p>
          <a:p>
            <a:pPr marL="457200" indent="-457200">
              <a:lnSpc>
                <a:spcPct val="100000"/>
              </a:lnSpc>
              <a:buAutoNum type="arabicPeriod"/>
            </a:pPr>
            <a:r>
              <a:rPr lang="en-US" altLang="ko-KR" sz="2400" dirty="0">
                <a:effectLst/>
                <a:latin typeface="+mn-lt"/>
                <a:cs typeface="Times New Roman" panose="02020603050405020304" pitchFamily="18" charset="0"/>
              </a:rPr>
              <a:t>Discuss Alibaba’s entry into the business-to-consumer, consumer-to-consumer, and business-to-business e-commerce marketplaces.</a:t>
            </a:r>
          </a:p>
          <a:p>
            <a:pPr marL="457200" indent="-457200">
              <a:lnSpc>
                <a:spcPct val="100000"/>
              </a:lnSpc>
              <a:buAutoNum type="arabicPeriod"/>
            </a:pPr>
            <a:endParaRPr lang="en-US" altLang="ko-KR" sz="2400" dirty="0">
              <a:effectLst/>
              <a:latin typeface="+mn-lt"/>
              <a:cs typeface="Times New Roman" panose="02020603050405020304" pitchFamily="18" charset="0"/>
            </a:endParaRPr>
          </a:p>
          <a:p>
            <a:pPr marL="457200" indent="-457200">
              <a:lnSpc>
                <a:spcPct val="100000"/>
              </a:lnSpc>
              <a:buAutoNum type="arabicPeriod"/>
            </a:pPr>
            <a:r>
              <a:rPr lang="en-US" altLang="ko-KR" sz="2400" dirty="0">
                <a:effectLst/>
                <a:latin typeface="+mn-lt"/>
                <a:cs typeface="Times New Roman" panose="02020603050405020304" pitchFamily="18" charset="0"/>
              </a:rPr>
              <a:t>Why is Alipay so important to the Alibaba Group?</a:t>
            </a:r>
          </a:p>
        </p:txBody>
      </p:sp>
    </p:spTree>
    <p:extLst>
      <p:ext uri="{BB962C8B-B14F-4D97-AF65-F5344CB8AC3E}">
        <p14:creationId xmlns:p14="http://schemas.microsoft.com/office/powerpoint/2010/main" val="1353054931"/>
      </p:ext>
    </p:extLst>
  </p:cSld>
  <p:clrMapOvr>
    <a:masterClrMapping/>
  </p:clrMapOvr>
  <mc:AlternateContent xmlns:mc="http://schemas.openxmlformats.org/markup-compatibility/2006" xmlns:p14="http://schemas.microsoft.com/office/powerpoint/2010/main">
    <mc:Choice Requires="p14">
      <p:transition spd="slow" p14:dur="2000" advTm="95420"/>
    </mc:Choice>
    <mc:Fallback xmlns="">
      <p:transition spd="slow" advTm="9542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0F17F915-9766-1FC8-98BD-D9AE3D5B2A55}"/>
              </a:ext>
            </a:extLst>
          </p:cNvPr>
          <p:cNvSpPr>
            <a:spLocks noGrp="1"/>
          </p:cNvSpPr>
          <p:nvPr>
            <p:ph type="body" idx="1"/>
          </p:nvPr>
        </p:nvSpPr>
        <p:spPr/>
        <p:txBody>
          <a:bodyPr rtlCol="0"/>
          <a:lstStyle/>
          <a:p>
            <a:pPr rtl="0"/>
            <a:r>
              <a:rPr lang="en-US" altLang="ko-KR" dirty="0">
                <a:latin typeface="+mn-lt"/>
              </a:rPr>
              <a:t>Familiar with standardized pricing</a:t>
            </a:r>
          </a:p>
          <a:p>
            <a:pPr rtl="0"/>
            <a:r>
              <a:rPr lang="en-US" altLang="ko-KR" dirty="0">
                <a:latin typeface="+mn-lt"/>
              </a:rPr>
              <a:t>Inefficient for merchants</a:t>
            </a:r>
          </a:p>
          <a:p>
            <a:pPr rtl="0"/>
            <a:r>
              <a:rPr lang="en-US" altLang="ko-KR" dirty="0">
                <a:latin typeface="+mn-lt"/>
              </a:rPr>
              <a:t>Personalized pricing save lost of revenue</a:t>
            </a:r>
          </a:p>
          <a:p>
            <a:pPr rtl="0"/>
            <a:r>
              <a:rPr lang="en-US" altLang="ko-KR" dirty="0">
                <a:latin typeface="+mn-lt"/>
              </a:rPr>
              <a:t>Collect data and cookies for customer information</a:t>
            </a:r>
          </a:p>
          <a:p>
            <a:pPr rtl="0"/>
            <a:r>
              <a:rPr lang="en-US" altLang="ko-KR" dirty="0">
                <a:latin typeface="+mn-lt"/>
              </a:rPr>
              <a:t>Companies hesitate to apply personalized pricing</a:t>
            </a:r>
          </a:p>
          <a:p>
            <a:pPr rtl="0"/>
            <a:endParaRPr lang="en-US" altLang="ko-KR" dirty="0">
              <a:latin typeface="+mn-lt"/>
            </a:endParaRPr>
          </a:p>
        </p:txBody>
      </p:sp>
      <p:pic>
        <p:nvPicPr>
          <p:cNvPr id="14" name="그림 개체 틀 14" descr="흰색 최신 아키텍처">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텍스트 개체 틀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rtlCol="0"/>
          <a:lstStyle/>
          <a:p>
            <a:pPr rtl="0"/>
            <a:endParaRPr lang="ko-KR" altLang="en-US"/>
          </a:p>
        </p:txBody>
      </p:sp>
      <p:sp>
        <p:nvSpPr>
          <p:cNvPr id="85" name="텍스트 개체 틀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rtlCol="0"/>
          <a:lstStyle/>
          <a:p>
            <a:pPr rtl="0"/>
            <a:endParaRPr lang="ko-KR" altLang="en-US"/>
          </a:p>
        </p:txBody>
      </p:sp>
      <p:sp>
        <p:nvSpPr>
          <p:cNvPr id="2" name="바닥글 개체 틀 1">
            <a:extLst>
              <a:ext uri="{FF2B5EF4-FFF2-40B4-BE49-F238E27FC236}">
                <a16:creationId xmlns:a16="http://schemas.microsoft.com/office/drawing/2014/main" id="{EB4325A5-D39C-C1D3-2E04-F741DCBB2B59}"/>
              </a:ext>
            </a:extLst>
          </p:cNvPr>
          <p:cNvSpPr>
            <a:spLocks noGrp="1"/>
          </p:cNvSpPr>
          <p:nvPr>
            <p:ph type="ftr" sz="quarter" idx="10"/>
          </p:nvPr>
        </p:nvSpPr>
        <p:spPr/>
        <p:txBody>
          <a:bodyPr rtlCol="0"/>
          <a:lstStyle/>
          <a:p>
            <a:pPr rtl="0"/>
            <a:r>
              <a:rPr lang="en-US" altLang="ko-KR" dirty="0"/>
              <a:t>E-business &amp; e-commerce</a:t>
            </a:r>
            <a:endParaRPr lang="ko-KR" altLang="en-US" dirty="0"/>
          </a:p>
        </p:txBody>
      </p:sp>
      <p:sp>
        <p:nvSpPr>
          <p:cNvPr id="5" name="슬라이드 번호 개체 틀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rtlCol="0"/>
          <a:lstStyle/>
          <a:p>
            <a:pPr rtl="0"/>
            <a:fld id="{09A01C0A-2BB6-49E7-91A3-DCB9F9F59583}" type="slidenum">
              <a:rPr lang="en-US" altLang="ko-KR" smtClean="0"/>
              <a:pPr rtl="0"/>
              <a:t>14</a:t>
            </a:fld>
            <a:endParaRPr lang="ko-KR" altLang="en-US"/>
          </a:p>
        </p:txBody>
      </p:sp>
      <p:sp>
        <p:nvSpPr>
          <p:cNvPr id="6" name="제목 5">
            <a:extLst>
              <a:ext uri="{FF2B5EF4-FFF2-40B4-BE49-F238E27FC236}">
                <a16:creationId xmlns:a16="http://schemas.microsoft.com/office/drawing/2014/main" id="{D3B7B0AB-7E6D-621B-43E7-5825A6443DDF}"/>
              </a:ext>
            </a:extLst>
          </p:cNvPr>
          <p:cNvSpPr>
            <a:spLocks noGrp="1"/>
          </p:cNvSpPr>
          <p:nvPr>
            <p:ph type="title"/>
          </p:nvPr>
        </p:nvSpPr>
        <p:spPr>
          <a:xfrm>
            <a:off x="847383" y="884982"/>
            <a:ext cx="8928384" cy="979204"/>
          </a:xfrm>
        </p:spPr>
        <p:txBody>
          <a:bodyPr rtlCol="0"/>
          <a:lstStyle/>
          <a:p>
            <a:pPr rtl="0"/>
            <a:r>
              <a:rPr lang="en-US" altLang="ko-KR" dirty="0"/>
              <a:t>Closing case 2</a:t>
            </a:r>
            <a:br>
              <a:rPr lang="en-US" altLang="ko-KR" dirty="0"/>
            </a:br>
            <a:r>
              <a:rPr lang="en-US" altLang="ko-KR" dirty="0"/>
              <a:t>personalized price</a:t>
            </a:r>
            <a:endParaRPr lang="ko-KR" altLang="en-US" dirty="0"/>
          </a:p>
        </p:txBody>
      </p:sp>
    </p:spTree>
    <p:extLst>
      <p:ext uri="{BB962C8B-B14F-4D97-AF65-F5344CB8AC3E}">
        <p14:creationId xmlns:p14="http://schemas.microsoft.com/office/powerpoint/2010/main" val="188506382"/>
      </p:ext>
    </p:extLst>
  </p:cSld>
  <p:clrMapOvr>
    <a:masterClrMapping/>
  </p:clrMapOvr>
  <mc:AlternateContent xmlns:mc="http://schemas.openxmlformats.org/markup-compatibility/2006" xmlns:p14="http://schemas.microsoft.com/office/powerpoint/2010/main">
    <mc:Choice Requires="p14">
      <p:transition spd="slow" p14:dur="2000" advTm="114358"/>
    </mc:Choice>
    <mc:Fallback xmlns="">
      <p:transition spd="slow" advTm="1143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0C8CC3-7107-300E-F28E-20A5D6EB0AFE}"/>
              </a:ext>
            </a:extLst>
          </p:cNvPr>
          <p:cNvSpPr>
            <a:spLocks noGrp="1"/>
          </p:cNvSpPr>
          <p:nvPr>
            <p:ph type="title"/>
          </p:nvPr>
        </p:nvSpPr>
        <p:spPr/>
        <p:txBody>
          <a:bodyPr rtlCol="0"/>
          <a:lstStyle/>
          <a:p>
            <a:pPr rtl="0"/>
            <a:r>
              <a:rPr lang="en-US" altLang="ko-KR" dirty="0"/>
              <a:t>Questions</a:t>
            </a:r>
            <a:endParaRPr lang="ko-KR" altLang="en-US" dirty="0"/>
          </a:p>
        </p:txBody>
      </p:sp>
      <p:sp>
        <p:nvSpPr>
          <p:cNvPr id="6" name="바닥글 개체 틀 5">
            <a:extLst>
              <a:ext uri="{FF2B5EF4-FFF2-40B4-BE49-F238E27FC236}">
                <a16:creationId xmlns:a16="http://schemas.microsoft.com/office/drawing/2014/main" id="{2DC2019C-5BC9-A628-7DDB-469DAE4B64DE}"/>
              </a:ext>
            </a:extLst>
          </p:cNvPr>
          <p:cNvSpPr>
            <a:spLocks noGrp="1"/>
          </p:cNvSpPr>
          <p:nvPr>
            <p:ph type="ftr" sz="quarter" idx="10"/>
          </p:nvPr>
        </p:nvSpPr>
        <p:spPr/>
        <p:txBody>
          <a:bodyPr rtlCol="0"/>
          <a:lstStyle/>
          <a:p>
            <a:pPr rtl="0"/>
            <a:r>
              <a:rPr lang="en-US" altLang="ko-KR" dirty="0"/>
              <a:t>E-business &amp; e-commerce</a:t>
            </a:r>
            <a:endParaRPr lang="ko-KR" altLang="en-US" dirty="0"/>
          </a:p>
        </p:txBody>
      </p:sp>
      <p:sp>
        <p:nvSpPr>
          <p:cNvPr id="7" name="슬라이드 번호 개체 틀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rtlCol="0"/>
          <a:lstStyle/>
          <a:p>
            <a:pPr rtl="0"/>
            <a:fld id="{09A01C0A-2BB6-49E7-91A3-DCB9F9F59583}" type="slidenum">
              <a:rPr lang="en-US" altLang="ko-KR" smtClean="0"/>
              <a:pPr rtl="0"/>
              <a:t>15</a:t>
            </a:fld>
            <a:endParaRPr lang="ko-KR" altLang="en-US" dirty="0"/>
          </a:p>
        </p:txBody>
      </p:sp>
      <p:sp>
        <p:nvSpPr>
          <p:cNvPr id="5" name="내용 개체 틀 4">
            <a:extLst>
              <a:ext uri="{FF2B5EF4-FFF2-40B4-BE49-F238E27FC236}">
                <a16:creationId xmlns:a16="http://schemas.microsoft.com/office/drawing/2014/main" id="{2E375FA7-28A1-E696-E7DF-1A4ABF935F2A}"/>
              </a:ext>
            </a:extLst>
          </p:cNvPr>
          <p:cNvSpPr>
            <a:spLocks noGrp="1"/>
          </p:cNvSpPr>
          <p:nvPr>
            <p:ph sz="half" idx="2"/>
          </p:nvPr>
        </p:nvSpPr>
        <p:spPr/>
        <p:txBody>
          <a:bodyPr/>
          <a:lstStyle/>
          <a:p>
            <a:pPr marL="457200" indent="-457200">
              <a:lnSpc>
                <a:spcPct val="100000"/>
              </a:lnSpc>
              <a:buAutoNum type="arabicPeriod"/>
            </a:pPr>
            <a:r>
              <a:rPr lang="en-US" altLang="ko-KR" sz="2400" dirty="0">
                <a:effectLst/>
                <a:latin typeface="+mn-lt"/>
                <a:cs typeface="Times New Roman" panose="02020603050405020304" pitchFamily="18" charset="0"/>
              </a:rPr>
              <a:t>How would you feel if you knew that you were being subjected to personalized pricing?</a:t>
            </a:r>
          </a:p>
          <a:p>
            <a:pPr marL="457200" indent="-457200">
              <a:lnSpc>
                <a:spcPct val="100000"/>
              </a:lnSpc>
              <a:buAutoNum type="arabicPeriod"/>
            </a:pPr>
            <a:endParaRPr lang="en-US" altLang="ko-KR" sz="2400" dirty="0">
              <a:effectLst/>
              <a:latin typeface="+mn-lt"/>
              <a:cs typeface="Times New Roman" panose="02020603050405020304" pitchFamily="18" charset="0"/>
            </a:endParaRPr>
          </a:p>
          <a:p>
            <a:pPr marL="457200" indent="-457200">
              <a:lnSpc>
                <a:spcPct val="100000"/>
              </a:lnSpc>
              <a:buAutoNum type="arabicPeriod"/>
            </a:pPr>
            <a:r>
              <a:rPr lang="en-US" altLang="ko-KR" sz="2400" dirty="0">
                <a:effectLst/>
                <a:latin typeface="+mn-lt"/>
                <a:cs typeface="Times New Roman" panose="02020603050405020304" pitchFamily="18" charset="0"/>
              </a:rPr>
              <a:t>Describe the advantages of personalized pricing for merchants.</a:t>
            </a:r>
          </a:p>
          <a:p>
            <a:pPr marL="457200" indent="-457200">
              <a:lnSpc>
                <a:spcPct val="100000"/>
              </a:lnSpc>
              <a:buAutoNum type="arabicPeriod"/>
            </a:pPr>
            <a:endParaRPr lang="en-US" altLang="ko-KR" sz="2400" dirty="0">
              <a:effectLst/>
              <a:latin typeface="+mn-lt"/>
              <a:cs typeface="Times New Roman" panose="02020603050405020304" pitchFamily="18" charset="0"/>
            </a:endParaRPr>
          </a:p>
          <a:p>
            <a:pPr marL="457200" indent="-457200">
              <a:lnSpc>
                <a:spcPct val="100000"/>
              </a:lnSpc>
              <a:buAutoNum type="arabicPeriod"/>
            </a:pPr>
            <a:r>
              <a:rPr lang="en-US" altLang="ko-KR" sz="2400" dirty="0">
                <a:effectLst/>
                <a:latin typeface="+mn-lt"/>
                <a:cs typeface="Times New Roman" panose="02020603050405020304" pitchFamily="18" charset="0"/>
              </a:rPr>
              <a:t>Does personalized pricing provide any advantages for customers? Provide examples to support your answer.</a:t>
            </a:r>
          </a:p>
          <a:p>
            <a:pPr marL="457200" indent="-457200">
              <a:lnSpc>
                <a:spcPct val="100000"/>
              </a:lnSpc>
              <a:buAutoNum type="arabicPeriod"/>
            </a:pPr>
            <a:endParaRPr lang="en-US" altLang="ko-KR" sz="2400" dirty="0">
              <a:effectLst/>
              <a:latin typeface="+mn-lt"/>
              <a:cs typeface="Times New Roman" panose="02020603050405020304" pitchFamily="18" charset="0"/>
            </a:endParaRPr>
          </a:p>
          <a:p>
            <a:pPr marL="457200" indent="-457200">
              <a:lnSpc>
                <a:spcPct val="100000"/>
              </a:lnSpc>
              <a:buAutoNum type="arabicPeriod"/>
            </a:pPr>
            <a:r>
              <a:rPr lang="en-US" altLang="ko-KR" sz="2400" dirty="0">
                <a:effectLst/>
                <a:latin typeface="+mn-lt"/>
                <a:cs typeface="Times New Roman" panose="02020603050405020304" pitchFamily="18" charset="0"/>
              </a:rPr>
              <a:t>Discuss the contributions of information technology to the practices of personalized pricing.</a:t>
            </a:r>
          </a:p>
        </p:txBody>
      </p:sp>
    </p:spTree>
    <p:extLst>
      <p:ext uri="{BB962C8B-B14F-4D97-AF65-F5344CB8AC3E}">
        <p14:creationId xmlns:p14="http://schemas.microsoft.com/office/powerpoint/2010/main" val="517827811"/>
      </p:ext>
    </p:extLst>
  </p:cSld>
  <p:clrMapOvr>
    <a:masterClrMapping/>
  </p:clrMapOvr>
  <mc:AlternateContent xmlns:mc="http://schemas.openxmlformats.org/markup-compatibility/2006" xmlns:p14="http://schemas.microsoft.com/office/powerpoint/2010/main">
    <mc:Choice Requires="p14">
      <p:transition spd="slow" p14:dur="2000" advTm="121327"/>
    </mc:Choice>
    <mc:Fallback xmlns="">
      <p:transition spd="slow" advTm="12132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366A12F8-DD2F-AE73-677F-D5310D6D52B5}"/>
              </a:ext>
            </a:extLst>
          </p:cNvPr>
          <p:cNvSpPr>
            <a:spLocks noGrp="1"/>
          </p:cNvSpPr>
          <p:nvPr>
            <p:ph type="title"/>
          </p:nvPr>
        </p:nvSpPr>
        <p:spPr/>
        <p:txBody>
          <a:bodyPr rtlCol="0"/>
          <a:lstStyle/>
          <a:p>
            <a:pPr rtl="0"/>
            <a:r>
              <a:rPr lang="en-US" altLang="ko-KR" dirty="0"/>
              <a:t>Thank you.</a:t>
            </a:r>
          </a:p>
        </p:txBody>
      </p:sp>
      <p:sp>
        <p:nvSpPr>
          <p:cNvPr id="15" name="텍스트 개체 틀 14">
            <a:extLst>
              <a:ext uri="{FF2B5EF4-FFF2-40B4-BE49-F238E27FC236}">
                <a16:creationId xmlns:a16="http://schemas.microsoft.com/office/drawing/2014/main" id="{791AF693-3675-52A5-9E8E-C071048A1A4D}"/>
              </a:ext>
            </a:extLst>
          </p:cNvPr>
          <p:cNvSpPr>
            <a:spLocks noGrp="1"/>
          </p:cNvSpPr>
          <p:nvPr>
            <p:ph type="body" idx="1"/>
          </p:nvPr>
        </p:nvSpPr>
        <p:spPr/>
        <p:txBody>
          <a:bodyPr rtlCol="0"/>
          <a:lstStyle/>
          <a:p>
            <a:pPr rtl="0"/>
            <a:r>
              <a:rPr lang="en-US" altLang="ko-KR" dirty="0"/>
              <a:t>21102052</a:t>
            </a:r>
          </a:p>
          <a:p>
            <a:pPr rtl="0"/>
            <a:r>
              <a:rPr lang="en-US" altLang="ko-KR" dirty="0"/>
              <a:t>Lee Jeong-yun</a:t>
            </a:r>
          </a:p>
        </p:txBody>
      </p:sp>
      <p:sp>
        <p:nvSpPr>
          <p:cNvPr id="3" name="바닥글 개체 틀 2">
            <a:extLst>
              <a:ext uri="{FF2B5EF4-FFF2-40B4-BE49-F238E27FC236}">
                <a16:creationId xmlns:a16="http://schemas.microsoft.com/office/drawing/2014/main" id="{30B35086-0CC9-27F6-6E0B-D4F2AD6181E0}"/>
              </a:ext>
            </a:extLst>
          </p:cNvPr>
          <p:cNvSpPr>
            <a:spLocks noGrp="1"/>
          </p:cNvSpPr>
          <p:nvPr>
            <p:ph type="ftr" sz="quarter" idx="10"/>
          </p:nvPr>
        </p:nvSpPr>
        <p:spPr/>
        <p:txBody>
          <a:bodyPr rtlCol="0"/>
          <a:lstStyle/>
          <a:p>
            <a:pPr rtl="0"/>
            <a:r>
              <a:rPr lang="en-US" altLang="ko-KR" dirty="0"/>
              <a:t>E-business &amp; e-commerce</a:t>
            </a:r>
            <a:endParaRPr lang="ko-KR" altLang="en-US" dirty="0"/>
          </a:p>
        </p:txBody>
      </p:sp>
      <p:sp>
        <p:nvSpPr>
          <p:cNvPr id="5" name="슬라이드 번호 개체 틀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rtlCol="0"/>
          <a:lstStyle/>
          <a:p>
            <a:pPr rtl="0"/>
            <a:fld id="{09A01C0A-2BB6-49E7-91A3-DCB9F9F59583}" type="slidenum">
              <a:rPr lang="en-US" altLang="ko-KR" smtClean="0"/>
              <a:pPr rtl="0"/>
              <a:t>16</a:t>
            </a:fld>
            <a:endParaRPr lang="ko-KR" altLang="en-US"/>
          </a:p>
        </p:txBody>
      </p:sp>
    </p:spTree>
    <p:extLst>
      <p:ext uri="{BB962C8B-B14F-4D97-AF65-F5344CB8AC3E}">
        <p14:creationId xmlns:p14="http://schemas.microsoft.com/office/powerpoint/2010/main" val="1023783487"/>
      </p:ext>
    </p:extLst>
  </p:cSld>
  <p:clrMapOvr>
    <a:masterClrMapping/>
  </p:clrMapOvr>
  <mc:AlternateContent xmlns:mc="http://schemas.openxmlformats.org/markup-compatibility/2006" xmlns:p14="http://schemas.microsoft.com/office/powerpoint/2010/main">
    <mc:Choice Requires="p14">
      <p:transition spd="slow" p14:dur="2000" advTm="4884"/>
    </mc:Choice>
    <mc:Fallback xmlns="">
      <p:transition spd="slow" advTm="488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D3B7B0AB-7E6D-621B-43E7-5825A6443DDF}"/>
              </a:ext>
            </a:extLst>
          </p:cNvPr>
          <p:cNvSpPr>
            <a:spLocks noGrp="1"/>
          </p:cNvSpPr>
          <p:nvPr>
            <p:ph type="title"/>
          </p:nvPr>
        </p:nvSpPr>
        <p:spPr/>
        <p:txBody>
          <a:bodyPr rtlCol="0"/>
          <a:lstStyle/>
          <a:p>
            <a:pPr rtl="0"/>
            <a:r>
              <a:rPr lang="en-US" altLang="ko-KR" dirty="0"/>
              <a:t>Opening case</a:t>
            </a:r>
            <a:br>
              <a:rPr lang="en-US" altLang="ko-KR" dirty="0"/>
            </a:br>
            <a:r>
              <a:rPr lang="en-US" altLang="ko-KR" dirty="0"/>
              <a:t>thumbtack</a:t>
            </a:r>
            <a:endParaRPr lang="ko-KR" altLang="en-US" dirty="0"/>
          </a:p>
        </p:txBody>
      </p:sp>
      <p:sp>
        <p:nvSpPr>
          <p:cNvPr id="3" name="텍스트 개체 틀 2">
            <a:extLst>
              <a:ext uri="{FF2B5EF4-FFF2-40B4-BE49-F238E27FC236}">
                <a16:creationId xmlns:a16="http://schemas.microsoft.com/office/drawing/2014/main" id="{0F17F915-9766-1FC8-98BD-D9AE3D5B2A55}"/>
              </a:ext>
            </a:extLst>
          </p:cNvPr>
          <p:cNvSpPr>
            <a:spLocks noGrp="1"/>
          </p:cNvSpPr>
          <p:nvPr>
            <p:ph type="body" idx="1"/>
          </p:nvPr>
        </p:nvSpPr>
        <p:spPr/>
        <p:txBody>
          <a:bodyPr rtlCol="0"/>
          <a:lstStyle/>
          <a:p>
            <a:pPr rtl="0"/>
            <a:r>
              <a:rPr lang="en-US" altLang="ko-KR" dirty="0">
                <a:latin typeface="+mn-lt"/>
              </a:rPr>
              <a:t>Local Commerce, Large Business</a:t>
            </a:r>
          </a:p>
          <a:p>
            <a:pPr rtl="0"/>
            <a:r>
              <a:rPr lang="en-US" altLang="ko-KR" dirty="0">
                <a:latin typeface="+mn-lt"/>
              </a:rPr>
              <a:t>Inefficient Marketing</a:t>
            </a:r>
          </a:p>
          <a:p>
            <a:pPr rtl="0"/>
            <a:r>
              <a:rPr lang="en-US" altLang="ko-KR" dirty="0">
                <a:latin typeface="+mn-lt"/>
              </a:rPr>
              <a:t>Difficult to find expert or customer</a:t>
            </a:r>
          </a:p>
          <a:p>
            <a:pPr rtl="0"/>
            <a:r>
              <a:rPr lang="en-US" altLang="ko-KR" dirty="0">
                <a:latin typeface="+mn-lt"/>
              </a:rPr>
              <a:t>Increase efficiency with Thumbtack</a:t>
            </a:r>
          </a:p>
          <a:p>
            <a:pPr rtl="0"/>
            <a:r>
              <a:rPr lang="en-US" altLang="ko-KR" dirty="0">
                <a:latin typeface="+mn-lt"/>
              </a:rPr>
              <a:t>Analyze web &amp; make DB for experts</a:t>
            </a:r>
          </a:p>
          <a:p>
            <a:pPr rtl="0"/>
            <a:r>
              <a:rPr lang="en-US" altLang="ko-KR" dirty="0">
                <a:latin typeface="+mn-lt"/>
              </a:rPr>
              <a:t>Target advertisement</a:t>
            </a:r>
          </a:p>
          <a:p>
            <a:pPr rtl="0"/>
            <a:r>
              <a:rPr lang="en-US" altLang="ko-KR" dirty="0">
                <a:latin typeface="+mn-lt"/>
              </a:rPr>
              <a:t>Pay-per-lead</a:t>
            </a:r>
          </a:p>
        </p:txBody>
      </p:sp>
      <p:pic>
        <p:nvPicPr>
          <p:cNvPr id="14" name="그림 개체 틀 14" descr="흰색 최신 아키텍처">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텍스트 개체 틀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rtlCol="0"/>
          <a:lstStyle/>
          <a:p>
            <a:pPr rtl="0"/>
            <a:endParaRPr lang="ko-KR" altLang="en-US"/>
          </a:p>
        </p:txBody>
      </p:sp>
      <p:sp>
        <p:nvSpPr>
          <p:cNvPr id="85" name="텍스트 개체 틀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rtlCol="0"/>
          <a:lstStyle/>
          <a:p>
            <a:pPr rtl="0"/>
            <a:endParaRPr lang="ko-KR" altLang="en-US"/>
          </a:p>
        </p:txBody>
      </p:sp>
      <p:sp>
        <p:nvSpPr>
          <p:cNvPr id="2" name="바닥글 개체 틀 1">
            <a:extLst>
              <a:ext uri="{FF2B5EF4-FFF2-40B4-BE49-F238E27FC236}">
                <a16:creationId xmlns:a16="http://schemas.microsoft.com/office/drawing/2014/main" id="{EB4325A5-D39C-C1D3-2E04-F741DCBB2B59}"/>
              </a:ext>
            </a:extLst>
          </p:cNvPr>
          <p:cNvSpPr>
            <a:spLocks noGrp="1"/>
          </p:cNvSpPr>
          <p:nvPr>
            <p:ph type="ftr" sz="quarter" idx="10"/>
          </p:nvPr>
        </p:nvSpPr>
        <p:spPr/>
        <p:txBody>
          <a:bodyPr rtlCol="0"/>
          <a:lstStyle/>
          <a:p>
            <a:pPr rtl="0"/>
            <a:r>
              <a:rPr lang="en-US" altLang="ko-KR" dirty="0"/>
              <a:t>E-business &amp; e-commerce</a:t>
            </a:r>
            <a:endParaRPr lang="ko-KR" altLang="en-US" dirty="0"/>
          </a:p>
        </p:txBody>
      </p:sp>
      <p:sp>
        <p:nvSpPr>
          <p:cNvPr id="5" name="슬라이드 번호 개체 틀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rtlCol="0"/>
          <a:lstStyle/>
          <a:p>
            <a:pPr rtl="0"/>
            <a:fld id="{09A01C0A-2BB6-49E7-91A3-DCB9F9F59583}" type="slidenum">
              <a:rPr lang="en-US" altLang="ko-KR" smtClean="0"/>
              <a:pPr rtl="0"/>
              <a:t>2</a:t>
            </a:fld>
            <a:endParaRPr lang="ko-KR" altLang="en-US"/>
          </a:p>
        </p:txBody>
      </p:sp>
      <p:pic>
        <p:nvPicPr>
          <p:cNvPr id="1028" name="Picture 4">
            <a:extLst>
              <a:ext uri="{FF2B5EF4-FFF2-40B4-BE49-F238E27FC236}">
                <a16:creationId xmlns:a16="http://schemas.microsoft.com/office/drawing/2014/main" id="{954757FD-D000-5361-AA95-E1B37B2184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677" b="27780"/>
          <a:stretch/>
        </p:blipFill>
        <p:spPr bwMode="auto">
          <a:xfrm>
            <a:off x="5034982" y="3078685"/>
            <a:ext cx="6072909" cy="1502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401256"/>
      </p:ext>
    </p:extLst>
  </p:cSld>
  <p:clrMapOvr>
    <a:masterClrMapping/>
  </p:clrMapOvr>
  <mc:AlternateContent xmlns:mc="http://schemas.openxmlformats.org/markup-compatibility/2006" xmlns:p14="http://schemas.microsoft.com/office/powerpoint/2010/main">
    <mc:Choice Requires="p14">
      <p:transition spd="slow" p14:dur="2000" advTm="54600"/>
    </mc:Choice>
    <mc:Fallback xmlns="">
      <p:transition spd="slow" advTm="546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0C8CC3-7107-300E-F28E-20A5D6EB0AFE}"/>
              </a:ext>
            </a:extLst>
          </p:cNvPr>
          <p:cNvSpPr>
            <a:spLocks noGrp="1"/>
          </p:cNvSpPr>
          <p:nvPr>
            <p:ph type="title"/>
          </p:nvPr>
        </p:nvSpPr>
        <p:spPr/>
        <p:txBody>
          <a:bodyPr rtlCol="0"/>
          <a:lstStyle/>
          <a:p>
            <a:pPr rtl="0"/>
            <a:r>
              <a:rPr lang="en-US" altLang="ko-KR" dirty="0"/>
              <a:t>Questions</a:t>
            </a:r>
            <a:endParaRPr lang="ko-KR" altLang="en-US" dirty="0"/>
          </a:p>
        </p:txBody>
      </p:sp>
      <p:sp>
        <p:nvSpPr>
          <p:cNvPr id="6" name="바닥글 개체 틀 5">
            <a:extLst>
              <a:ext uri="{FF2B5EF4-FFF2-40B4-BE49-F238E27FC236}">
                <a16:creationId xmlns:a16="http://schemas.microsoft.com/office/drawing/2014/main" id="{2DC2019C-5BC9-A628-7DDB-469DAE4B64DE}"/>
              </a:ext>
            </a:extLst>
          </p:cNvPr>
          <p:cNvSpPr>
            <a:spLocks noGrp="1"/>
          </p:cNvSpPr>
          <p:nvPr>
            <p:ph type="ftr" sz="quarter" idx="10"/>
          </p:nvPr>
        </p:nvSpPr>
        <p:spPr/>
        <p:txBody>
          <a:bodyPr rtlCol="0"/>
          <a:lstStyle/>
          <a:p>
            <a:pPr rtl="0"/>
            <a:r>
              <a:rPr lang="en-US" altLang="ko-KR" dirty="0"/>
              <a:t>E-business &amp; e-commerce</a:t>
            </a:r>
            <a:endParaRPr lang="ko-KR" altLang="en-US" dirty="0"/>
          </a:p>
        </p:txBody>
      </p:sp>
      <p:sp>
        <p:nvSpPr>
          <p:cNvPr id="7" name="슬라이드 번호 개체 틀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rtlCol="0"/>
          <a:lstStyle/>
          <a:p>
            <a:pPr rtl="0"/>
            <a:fld id="{09A01C0A-2BB6-49E7-91A3-DCB9F9F59583}" type="slidenum">
              <a:rPr lang="en-US" altLang="ko-KR" smtClean="0"/>
              <a:pPr rtl="0"/>
              <a:t>3</a:t>
            </a:fld>
            <a:endParaRPr lang="ko-KR" altLang="en-US" dirty="0"/>
          </a:p>
        </p:txBody>
      </p:sp>
      <p:sp>
        <p:nvSpPr>
          <p:cNvPr id="5" name="내용 개체 틀 4">
            <a:extLst>
              <a:ext uri="{FF2B5EF4-FFF2-40B4-BE49-F238E27FC236}">
                <a16:creationId xmlns:a16="http://schemas.microsoft.com/office/drawing/2014/main" id="{2E375FA7-28A1-E696-E7DF-1A4ABF935F2A}"/>
              </a:ext>
            </a:extLst>
          </p:cNvPr>
          <p:cNvSpPr>
            <a:spLocks noGrp="1"/>
          </p:cNvSpPr>
          <p:nvPr>
            <p:ph sz="half" idx="2"/>
          </p:nvPr>
        </p:nvSpPr>
        <p:spPr/>
        <p:txBody>
          <a:bodyPr/>
          <a:lstStyle/>
          <a:p>
            <a:pPr marL="457200" indent="-457200">
              <a:lnSpc>
                <a:spcPct val="100000"/>
              </a:lnSpc>
              <a:buFont typeface="+mj-lt"/>
              <a:buAutoNum type="arabicPeriod"/>
            </a:pPr>
            <a:r>
              <a:rPr lang="en-US" altLang="ko-KR" sz="2400" dirty="0">
                <a:latin typeface="+mn-lt"/>
              </a:rPr>
              <a:t>Consider the highly competitive nature of the local services marketplace. Which of the companies discussed in this case has the best chance of “winning” in this marketplace? Support your answer.</a:t>
            </a:r>
          </a:p>
          <a:p>
            <a:pPr marL="457200" indent="-457200">
              <a:lnSpc>
                <a:spcPct val="100000"/>
              </a:lnSpc>
              <a:buFont typeface="+mj-lt"/>
              <a:buAutoNum type="arabicPeriod"/>
            </a:pPr>
            <a:endParaRPr lang="en-US" altLang="ko-KR" sz="2400" dirty="0">
              <a:latin typeface="+mn-lt"/>
            </a:endParaRPr>
          </a:p>
          <a:p>
            <a:pPr marL="457200" indent="-457200">
              <a:lnSpc>
                <a:spcPct val="100000"/>
              </a:lnSpc>
              <a:buFont typeface="+mj-lt"/>
              <a:buAutoNum type="arabicPeriod"/>
            </a:pPr>
            <a:r>
              <a:rPr lang="en-US" altLang="ko-KR" sz="2400" dirty="0">
                <a:latin typeface="+mn-lt"/>
              </a:rPr>
              <a:t>What competitive advantages does Thumbtack have in the local services marketplace? Provide examples to support your answer.</a:t>
            </a:r>
          </a:p>
          <a:p>
            <a:pPr marL="457200" indent="-457200">
              <a:lnSpc>
                <a:spcPct val="100000"/>
              </a:lnSpc>
              <a:buFont typeface="+mj-lt"/>
              <a:buAutoNum type="arabicPeriod"/>
            </a:pPr>
            <a:endParaRPr lang="en-US" altLang="ko-KR" sz="2400" dirty="0">
              <a:latin typeface="+mn-lt"/>
            </a:endParaRPr>
          </a:p>
          <a:p>
            <a:pPr marL="457200" indent="-457200">
              <a:lnSpc>
                <a:spcPct val="100000"/>
              </a:lnSpc>
              <a:buFont typeface="+mj-lt"/>
              <a:buAutoNum type="arabicPeriod"/>
            </a:pPr>
            <a:r>
              <a:rPr lang="en-US" altLang="ko-KR" sz="2400" dirty="0">
                <a:latin typeface="+mn-lt"/>
              </a:rPr>
              <a:t>What competitive advantages does Amazon have in the local services marketplace? Provide examples to support your answer.</a:t>
            </a:r>
            <a:endParaRPr lang="ko-KR" altLang="en-US" sz="2400" dirty="0">
              <a:latin typeface="+mn-lt"/>
            </a:endParaRPr>
          </a:p>
          <a:p>
            <a:pPr>
              <a:lnSpc>
                <a:spcPct val="100000"/>
              </a:lnSpc>
            </a:pPr>
            <a:endParaRPr lang="ko-KR" altLang="en-US" dirty="0">
              <a:latin typeface="+mn-lt"/>
            </a:endParaRPr>
          </a:p>
        </p:txBody>
      </p:sp>
    </p:spTree>
    <p:extLst>
      <p:ext uri="{BB962C8B-B14F-4D97-AF65-F5344CB8AC3E}">
        <p14:creationId xmlns:p14="http://schemas.microsoft.com/office/powerpoint/2010/main" val="1643288952"/>
      </p:ext>
    </p:extLst>
  </p:cSld>
  <p:clrMapOvr>
    <a:masterClrMapping/>
  </p:clrMapOvr>
  <mc:AlternateContent xmlns:mc="http://schemas.openxmlformats.org/markup-compatibility/2006" xmlns:p14="http://schemas.microsoft.com/office/powerpoint/2010/main">
    <mc:Choice Requires="p14">
      <p:transition spd="slow" p14:dur="2000" advTm="99762"/>
    </mc:Choice>
    <mc:Fallback xmlns="">
      <p:transition spd="slow" advTm="9976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0F17F915-9766-1FC8-98BD-D9AE3D5B2A55}"/>
              </a:ext>
            </a:extLst>
          </p:cNvPr>
          <p:cNvSpPr>
            <a:spLocks noGrp="1"/>
          </p:cNvSpPr>
          <p:nvPr>
            <p:ph type="body" idx="1"/>
          </p:nvPr>
        </p:nvSpPr>
        <p:spPr/>
        <p:txBody>
          <a:bodyPr rtlCol="0"/>
          <a:lstStyle/>
          <a:p>
            <a:pPr rtl="0"/>
            <a:r>
              <a:rPr lang="en-US" altLang="ko-KR" dirty="0">
                <a:latin typeface="+mn-lt"/>
              </a:rPr>
              <a:t>E-commerce Company</a:t>
            </a:r>
          </a:p>
          <a:p>
            <a:pPr rtl="0"/>
            <a:r>
              <a:rPr lang="en-US" altLang="ko-KR" dirty="0">
                <a:latin typeface="+mn-lt"/>
              </a:rPr>
              <a:t>¼ of Japan B2B &amp; B2C</a:t>
            </a:r>
          </a:p>
          <a:p>
            <a:pPr rtl="0"/>
            <a:r>
              <a:rPr lang="en-US" altLang="ko-KR" dirty="0">
                <a:latin typeface="+mn-lt"/>
              </a:rPr>
              <a:t>Expand abroad</a:t>
            </a:r>
          </a:p>
          <a:p>
            <a:pPr rtl="0"/>
            <a:r>
              <a:rPr lang="en-US" altLang="ko-KR" dirty="0">
                <a:latin typeface="+mn-lt"/>
              </a:rPr>
              <a:t>M&amp;O and invest foreign company</a:t>
            </a:r>
          </a:p>
          <a:p>
            <a:pPr rtl="0"/>
            <a:r>
              <a:rPr lang="en-US" altLang="ko-KR" dirty="0">
                <a:latin typeface="+mn-lt"/>
              </a:rPr>
              <a:t>Employees’ English skills &amp; communication</a:t>
            </a:r>
          </a:p>
          <a:p>
            <a:pPr rtl="0"/>
            <a:r>
              <a:rPr lang="en-US" altLang="ko-KR" dirty="0">
                <a:latin typeface="+mn-lt"/>
              </a:rPr>
              <a:t>Early stage of global expansion</a:t>
            </a:r>
          </a:p>
        </p:txBody>
      </p:sp>
      <p:pic>
        <p:nvPicPr>
          <p:cNvPr id="14" name="그림 개체 틀 14" descr="흰색 최신 아키텍처">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텍스트 개체 틀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rtlCol="0"/>
          <a:lstStyle/>
          <a:p>
            <a:pPr rtl="0"/>
            <a:endParaRPr lang="ko-KR" altLang="en-US"/>
          </a:p>
        </p:txBody>
      </p:sp>
      <p:sp>
        <p:nvSpPr>
          <p:cNvPr id="85" name="텍스트 개체 틀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rtlCol="0"/>
          <a:lstStyle/>
          <a:p>
            <a:pPr rtl="0"/>
            <a:endParaRPr lang="ko-KR" altLang="en-US"/>
          </a:p>
        </p:txBody>
      </p:sp>
      <p:sp>
        <p:nvSpPr>
          <p:cNvPr id="2" name="바닥글 개체 틀 1">
            <a:extLst>
              <a:ext uri="{FF2B5EF4-FFF2-40B4-BE49-F238E27FC236}">
                <a16:creationId xmlns:a16="http://schemas.microsoft.com/office/drawing/2014/main" id="{EB4325A5-D39C-C1D3-2E04-F741DCBB2B59}"/>
              </a:ext>
            </a:extLst>
          </p:cNvPr>
          <p:cNvSpPr>
            <a:spLocks noGrp="1"/>
          </p:cNvSpPr>
          <p:nvPr>
            <p:ph type="ftr" sz="quarter" idx="10"/>
          </p:nvPr>
        </p:nvSpPr>
        <p:spPr/>
        <p:txBody>
          <a:bodyPr rtlCol="0"/>
          <a:lstStyle/>
          <a:p>
            <a:pPr rtl="0"/>
            <a:r>
              <a:rPr lang="en-US" altLang="ko-KR" dirty="0"/>
              <a:t>E-business &amp; e-commerce</a:t>
            </a:r>
            <a:endParaRPr lang="ko-KR" altLang="en-US" dirty="0"/>
          </a:p>
        </p:txBody>
      </p:sp>
      <p:sp>
        <p:nvSpPr>
          <p:cNvPr id="5" name="슬라이드 번호 개체 틀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rtlCol="0"/>
          <a:lstStyle/>
          <a:p>
            <a:pPr rtl="0"/>
            <a:fld id="{09A01C0A-2BB6-49E7-91A3-DCB9F9F59583}" type="slidenum">
              <a:rPr lang="en-US" altLang="ko-KR" smtClean="0"/>
              <a:pPr rtl="0"/>
              <a:t>4</a:t>
            </a:fld>
            <a:endParaRPr lang="ko-KR" altLang="en-US"/>
          </a:p>
        </p:txBody>
      </p:sp>
      <p:sp>
        <p:nvSpPr>
          <p:cNvPr id="6" name="제목 5">
            <a:extLst>
              <a:ext uri="{FF2B5EF4-FFF2-40B4-BE49-F238E27FC236}">
                <a16:creationId xmlns:a16="http://schemas.microsoft.com/office/drawing/2014/main" id="{D3B7B0AB-7E6D-621B-43E7-5825A6443DDF}"/>
              </a:ext>
            </a:extLst>
          </p:cNvPr>
          <p:cNvSpPr>
            <a:spLocks noGrp="1"/>
          </p:cNvSpPr>
          <p:nvPr>
            <p:ph type="title"/>
          </p:nvPr>
        </p:nvSpPr>
        <p:spPr>
          <a:xfrm>
            <a:off x="847383" y="884982"/>
            <a:ext cx="8928384" cy="979204"/>
          </a:xfrm>
        </p:spPr>
        <p:txBody>
          <a:bodyPr rtlCol="0"/>
          <a:lstStyle/>
          <a:p>
            <a:pPr rtl="0"/>
            <a:r>
              <a:rPr lang="en-US" altLang="ko-KR" dirty="0"/>
              <a:t>IT’s about Business 9.1</a:t>
            </a:r>
            <a:br>
              <a:rPr lang="en-US" altLang="ko-KR" dirty="0"/>
            </a:br>
            <a:r>
              <a:rPr lang="en-US" altLang="ko-KR" dirty="0"/>
              <a:t>Rakuten</a:t>
            </a:r>
            <a:endParaRPr lang="ko-KR" altLang="en-US" dirty="0"/>
          </a:p>
        </p:txBody>
      </p:sp>
      <p:pic>
        <p:nvPicPr>
          <p:cNvPr id="2056" name="Picture 8">
            <a:extLst>
              <a:ext uri="{FF2B5EF4-FFF2-40B4-BE49-F238E27FC236}">
                <a16:creationId xmlns:a16="http://schemas.microsoft.com/office/drawing/2014/main" id="{84CC7283-3230-F873-C3A8-23C76CB14F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6799" y="3223485"/>
            <a:ext cx="5129275" cy="1280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601999"/>
      </p:ext>
    </p:extLst>
  </p:cSld>
  <p:clrMapOvr>
    <a:masterClrMapping/>
  </p:clrMapOvr>
  <mc:AlternateContent xmlns:mc="http://schemas.openxmlformats.org/markup-compatibility/2006" xmlns:p14="http://schemas.microsoft.com/office/powerpoint/2010/main">
    <mc:Choice Requires="p14">
      <p:transition spd="slow" p14:dur="2000" advTm="65850"/>
    </mc:Choice>
    <mc:Fallback xmlns="">
      <p:transition spd="slow" advTm="6585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0C8CC3-7107-300E-F28E-20A5D6EB0AFE}"/>
              </a:ext>
            </a:extLst>
          </p:cNvPr>
          <p:cNvSpPr>
            <a:spLocks noGrp="1"/>
          </p:cNvSpPr>
          <p:nvPr>
            <p:ph type="title"/>
          </p:nvPr>
        </p:nvSpPr>
        <p:spPr/>
        <p:txBody>
          <a:bodyPr rtlCol="0"/>
          <a:lstStyle/>
          <a:p>
            <a:pPr rtl="0"/>
            <a:r>
              <a:rPr lang="en-US" altLang="ko-KR" dirty="0"/>
              <a:t>Questions</a:t>
            </a:r>
            <a:endParaRPr lang="ko-KR" altLang="en-US" dirty="0"/>
          </a:p>
        </p:txBody>
      </p:sp>
      <p:sp>
        <p:nvSpPr>
          <p:cNvPr id="6" name="바닥글 개체 틀 5">
            <a:extLst>
              <a:ext uri="{FF2B5EF4-FFF2-40B4-BE49-F238E27FC236}">
                <a16:creationId xmlns:a16="http://schemas.microsoft.com/office/drawing/2014/main" id="{2DC2019C-5BC9-A628-7DDB-469DAE4B64DE}"/>
              </a:ext>
            </a:extLst>
          </p:cNvPr>
          <p:cNvSpPr>
            <a:spLocks noGrp="1"/>
          </p:cNvSpPr>
          <p:nvPr>
            <p:ph type="ftr" sz="quarter" idx="10"/>
          </p:nvPr>
        </p:nvSpPr>
        <p:spPr/>
        <p:txBody>
          <a:bodyPr rtlCol="0"/>
          <a:lstStyle/>
          <a:p>
            <a:pPr rtl="0"/>
            <a:r>
              <a:rPr lang="en-US" altLang="ko-KR" dirty="0"/>
              <a:t>E-business &amp; e-commerce</a:t>
            </a:r>
            <a:endParaRPr lang="ko-KR" altLang="en-US" dirty="0"/>
          </a:p>
        </p:txBody>
      </p:sp>
      <p:sp>
        <p:nvSpPr>
          <p:cNvPr id="7" name="슬라이드 번호 개체 틀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rtlCol="0"/>
          <a:lstStyle/>
          <a:p>
            <a:pPr rtl="0"/>
            <a:fld id="{09A01C0A-2BB6-49E7-91A3-DCB9F9F59583}" type="slidenum">
              <a:rPr lang="en-US" altLang="ko-KR" smtClean="0"/>
              <a:pPr rtl="0"/>
              <a:t>5</a:t>
            </a:fld>
            <a:endParaRPr lang="ko-KR" altLang="en-US" dirty="0"/>
          </a:p>
        </p:txBody>
      </p:sp>
      <p:sp>
        <p:nvSpPr>
          <p:cNvPr id="5" name="내용 개체 틀 4">
            <a:extLst>
              <a:ext uri="{FF2B5EF4-FFF2-40B4-BE49-F238E27FC236}">
                <a16:creationId xmlns:a16="http://schemas.microsoft.com/office/drawing/2014/main" id="{2E375FA7-28A1-E696-E7DF-1A4ABF935F2A}"/>
              </a:ext>
            </a:extLst>
          </p:cNvPr>
          <p:cNvSpPr>
            <a:spLocks noGrp="1"/>
          </p:cNvSpPr>
          <p:nvPr>
            <p:ph sz="half" idx="2"/>
          </p:nvPr>
        </p:nvSpPr>
        <p:spPr/>
        <p:txBody>
          <a:bodyPr/>
          <a:lstStyle/>
          <a:p>
            <a:pPr marL="457200" indent="-457200">
              <a:lnSpc>
                <a:spcPct val="100000"/>
              </a:lnSpc>
              <a:buAutoNum type="arabicPeriod"/>
            </a:pPr>
            <a:r>
              <a:rPr lang="en-US" altLang="ko-KR" sz="2400" dirty="0">
                <a:effectLst/>
                <a:latin typeface="+mn-lt"/>
                <a:cs typeface="Times New Roman" panose="02020603050405020304" pitchFamily="18" charset="0"/>
              </a:rPr>
              <a:t>Discuss the reasons why founder and CEO Mikitani feels it is imperative for Rakuten to expand beyond the boundaries of Japan. Provide examples to support your answer.</a:t>
            </a:r>
          </a:p>
          <a:p>
            <a:pPr marL="457200" indent="-457200">
              <a:lnSpc>
                <a:spcPct val="100000"/>
              </a:lnSpc>
              <a:buAutoNum type="arabicPeriod"/>
            </a:pPr>
            <a:endParaRPr lang="en-US" altLang="ko-KR" sz="2400" dirty="0">
              <a:latin typeface="+mn-lt"/>
              <a:cs typeface="Times New Roman" panose="02020603050405020304" pitchFamily="18" charset="0"/>
            </a:endParaRPr>
          </a:p>
          <a:p>
            <a:pPr marL="457200" indent="-457200">
              <a:lnSpc>
                <a:spcPct val="100000"/>
              </a:lnSpc>
              <a:buAutoNum type="arabicPeriod"/>
            </a:pPr>
            <a:r>
              <a:rPr lang="en-US" altLang="ko-KR" sz="2400" dirty="0">
                <a:effectLst/>
                <a:latin typeface="+mn-lt"/>
                <a:cs typeface="Times New Roman" panose="02020603050405020304" pitchFamily="18" charset="0"/>
              </a:rPr>
              <a:t>How should Amazon and Alibaba combat the global expansion of Rakuten? Provide examples to support your answer.</a:t>
            </a:r>
          </a:p>
          <a:p>
            <a:pPr marL="457200" indent="-457200">
              <a:lnSpc>
                <a:spcPct val="100000"/>
              </a:lnSpc>
              <a:buAutoNum type="arabicPeriod"/>
            </a:pPr>
            <a:endParaRPr lang="en-US" altLang="ko-KR" sz="2400" kern="100" dirty="0">
              <a:latin typeface="+mn-lt"/>
              <a:ea typeface="맑은 고딕" panose="020B0503020000020004" pitchFamily="50" charset="-127"/>
              <a:cs typeface="Times New Roman" panose="02020603050405020304" pitchFamily="18" charset="0"/>
            </a:endParaRPr>
          </a:p>
          <a:p>
            <a:pPr marL="457200" indent="-457200">
              <a:lnSpc>
                <a:spcPct val="100000"/>
              </a:lnSpc>
              <a:buAutoNum type="arabicPeriod"/>
            </a:pPr>
            <a:r>
              <a:rPr lang="en-US" altLang="ko-KR" sz="2400" kern="100" dirty="0">
                <a:effectLst/>
                <a:latin typeface="+mn-lt"/>
                <a:ea typeface="맑은 고딕" panose="020B0503020000020004" pitchFamily="50" charset="-127"/>
                <a:cs typeface="Times New Roman" panose="02020603050405020304" pitchFamily="18" charset="0"/>
              </a:rPr>
              <a:t>Describe any competitive advantages that Rakuten has in its competition with Amazon and Alibaba.</a:t>
            </a:r>
            <a:endParaRPr lang="ko-KR" altLang="ko-KR" sz="2400" kern="100" dirty="0">
              <a:effectLst/>
              <a:latin typeface="+mn-lt"/>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1643385995"/>
      </p:ext>
    </p:extLst>
  </p:cSld>
  <p:clrMapOvr>
    <a:masterClrMapping/>
  </p:clrMapOvr>
  <mc:AlternateContent xmlns:mc="http://schemas.openxmlformats.org/markup-compatibility/2006" xmlns:p14="http://schemas.microsoft.com/office/powerpoint/2010/main">
    <mc:Choice Requires="p14">
      <p:transition spd="slow" p14:dur="2000" advTm="127848"/>
    </mc:Choice>
    <mc:Fallback xmlns="">
      <p:transition spd="slow" advTm="12784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0F17F915-9766-1FC8-98BD-D9AE3D5B2A55}"/>
              </a:ext>
            </a:extLst>
          </p:cNvPr>
          <p:cNvSpPr>
            <a:spLocks noGrp="1"/>
          </p:cNvSpPr>
          <p:nvPr>
            <p:ph type="body" idx="1"/>
          </p:nvPr>
        </p:nvSpPr>
        <p:spPr/>
        <p:txBody>
          <a:bodyPr rtlCol="0"/>
          <a:lstStyle/>
          <a:p>
            <a:pPr rtl="0"/>
            <a:r>
              <a:rPr lang="en-US" altLang="ko-KR" dirty="0">
                <a:latin typeface="+mn-lt"/>
              </a:rPr>
              <a:t>Credit card transaction processing service</a:t>
            </a:r>
          </a:p>
          <a:p>
            <a:pPr rtl="0"/>
            <a:r>
              <a:rPr lang="en-US" altLang="ko-KR" dirty="0">
                <a:latin typeface="+mn-lt"/>
              </a:rPr>
              <a:t>SW </a:t>
            </a:r>
            <a:r>
              <a:rPr lang="en-US" altLang="ko-KR" dirty="0">
                <a:latin typeface="+mn-lt"/>
                <a:sym typeface="Wingdings" panose="05000000000000000000" pitchFamily="2" charset="2"/>
              </a:rPr>
              <a:t> POS systems and terminal without additional HW</a:t>
            </a:r>
          </a:p>
          <a:p>
            <a:pPr rtl="0"/>
            <a:r>
              <a:rPr lang="en-US" altLang="ko-KR" dirty="0">
                <a:latin typeface="+mn-lt"/>
                <a:sym typeface="Wingdings" panose="05000000000000000000" pitchFamily="2" charset="2"/>
              </a:rPr>
              <a:t>Provide insight of customer by integrating data</a:t>
            </a:r>
          </a:p>
          <a:p>
            <a:pPr rtl="0"/>
            <a:r>
              <a:rPr lang="en-US" altLang="ko-KR" dirty="0">
                <a:latin typeface="+mn-lt"/>
              </a:rPr>
              <a:t>Dashboard related to purchase information</a:t>
            </a:r>
          </a:p>
        </p:txBody>
      </p:sp>
      <p:pic>
        <p:nvPicPr>
          <p:cNvPr id="14" name="그림 개체 틀 14" descr="흰색 최신 아키텍처">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텍스트 개체 틀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rtlCol="0"/>
          <a:lstStyle/>
          <a:p>
            <a:pPr rtl="0"/>
            <a:endParaRPr lang="ko-KR" altLang="en-US"/>
          </a:p>
        </p:txBody>
      </p:sp>
      <p:sp>
        <p:nvSpPr>
          <p:cNvPr id="85" name="텍스트 개체 틀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rtlCol="0"/>
          <a:lstStyle/>
          <a:p>
            <a:pPr rtl="0"/>
            <a:endParaRPr lang="ko-KR" altLang="en-US"/>
          </a:p>
        </p:txBody>
      </p:sp>
      <p:sp>
        <p:nvSpPr>
          <p:cNvPr id="2" name="바닥글 개체 틀 1">
            <a:extLst>
              <a:ext uri="{FF2B5EF4-FFF2-40B4-BE49-F238E27FC236}">
                <a16:creationId xmlns:a16="http://schemas.microsoft.com/office/drawing/2014/main" id="{EB4325A5-D39C-C1D3-2E04-F741DCBB2B59}"/>
              </a:ext>
            </a:extLst>
          </p:cNvPr>
          <p:cNvSpPr>
            <a:spLocks noGrp="1"/>
          </p:cNvSpPr>
          <p:nvPr>
            <p:ph type="ftr" sz="quarter" idx="10"/>
          </p:nvPr>
        </p:nvSpPr>
        <p:spPr/>
        <p:txBody>
          <a:bodyPr rtlCol="0"/>
          <a:lstStyle/>
          <a:p>
            <a:pPr rtl="0"/>
            <a:r>
              <a:rPr lang="en-US" altLang="ko-KR" dirty="0"/>
              <a:t>E-business &amp; e-commerce</a:t>
            </a:r>
            <a:endParaRPr lang="ko-KR" altLang="en-US" dirty="0"/>
          </a:p>
        </p:txBody>
      </p:sp>
      <p:sp>
        <p:nvSpPr>
          <p:cNvPr id="5" name="슬라이드 번호 개체 틀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rtlCol="0"/>
          <a:lstStyle/>
          <a:p>
            <a:pPr rtl="0"/>
            <a:fld id="{09A01C0A-2BB6-49E7-91A3-DCB9F9F59583}" type="slidenum">
              <a:rPr lang="en-US" altLang="ko-KR" smtClean="0"/>
              <a:pPr rtl="0"/>
              <a:t>6</a:t>
            </a:fld>
            <a:endParaRPr lang="ko-KR" altLang="en-US"/>
          </a:p>
        </p:txBody>
      </p:sp>
      <p:sp>
        <p:nvSpPr>
          <p:cNvPr id="6" name="제목 5">
            <a:extLst>
              <a:ext uri="{FF2B5EF4-FFF2-40B4-BE49-F238E27FC236}">
                <a16:creationId xmlns:a16="http://schemas.microsoft.com/office/drawing/2014/main" id="{D3B7B0AB-7E6D-621B-43E7-5825A6443DDF}"/>
              </a:ext>
            </a:extLst>
          </p:cNvPr>
          <p:cNvSpPr>
            <a:spLocks noGrp="1"/>
          </p:cNvSpPr>
          <p:nvPr>
            <p:ph type="title"/>
          </p:nvPr>
        </p:nvSpPr>
        <p:spPr>
          <a:xfrm>
            <a:off x="847383" y="884982"/>
            <a:ext cx="8928384" cy="979204"/>
          </a:xfrm>
        </p:spPr>
        <p:txBody>
          <a:bodyPr rtlCol="0"/>
          <a:lstStyle/>
          <a:p>
            <a:pPr rtl="0"/>
            <a:r>
              <a:rPr lang="en-US" altLang="ko-KR" dirty="0"/>
              <a:t>IT’s about Business 9.2</a:t>
            </a:r>
            <a:br>
              <a:rPr lang="en-US" altLang="ko-KR" dirty="0"/>
            </a:br>
            <a:r>
              <a:rPr lang="en-US" altLang="ko-KR" dirty="0"/>
              <a:t>Swipely</a:t>
            </a:r>
            <a:endParaRPr lang="ko-KR" altLang="en-US" dirty="0"/>
          </a:p>
        </p:txBody>
      </p:sp>
    </p:spTree>
    <p:extLst>
      <p:ext uri="{BB962C8B-B14F-4D97-AF65-F5344CB8AC3E}">
        <p14:creationId xmlns:p14="http://schemas.microsoft.com/office/powerpoint/2010/main" val="3395673201"/>
      </p:ext>
    </p:extLst>
  </p:cSld>
  <p:clrMapOvr>
    <a:masterClrMapping/>
  </p:clrMapOvr>
  <mc:AlternateContent xmlns:mc="http://schemas.openxmlformats.org/markup-compatibility/2006" xmlns:p14="http://schemas.microsoft.com/office/powerpoint/2010/main">
    <mc:Choice Requires="p14">
      <p:transition spd="slow" p14:dur="2000" advTm="48977"/>
    </mc:Choice>
    <mc:Fallback xmlns="">
      <p:transition spd="slow" advTm="4897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0C8CC3-7107-300E-F28E-20A5D6EB0AFE}"/>
              </a:ext>
            </a:extLst>
          </p:cNvPr>
          <p:cNvSpPr>
            <a:spLocks noGrp="1"/>
          </p:cNvSpPr>
          <p:nvPr>
            <p:ph type="title"/>
          </p:nvPr>
        </p:nvSpPr>
        <p:spPr/>
        <p:txBody>
          <a:bodyPr rtlCol="0"/>
          <a:lstStyle/>
          <a:p>
            <a:pPr rtl="0"/>
            <a:r>
              <a:rPr lang="en-US" altLang="ko-KR" dirty="0"/>
              <a:t>Questions</a:t>
            </a:r>
            <a:endParaRPr lang="ko-KR" altLang="en-US" dirty="0"/>
          </a:p>
        </p:txBody>
      </p:sp>
      <p:sp>
        <p:nvSpPr>
          <p:cNvPr id="6" name="바닥글 개체 틀 5">
            <a:extLst>
              <a:ext uri="{FF2B5EF4-FFF2-40B4-BE49-F238E27FC236}">
                <a16:creationId xmlns:a16="http://schemas.microsoft.com/office/drawing/2014/main" id="{2DC2019C-5BC9-A628-7DDB-469DAE4B64DE}"/>
              </a:ext>
            </a:extLst>
          </p:cNvPr>
          <p:cNvSpPr>
            <a:spLocks noGrp="1"/>
          </p:cNvSpPr>
          <p:nvPr>
            <p:ph type="ftr" sz="quarter" idx="10"/>
          </p:nvPr>
        </p:nvSpPr>
        <p:spPr/>
        <p:txBody>
          <a:bodyPr rtlCol="0"/>
          <a:lstStyle/>
          <a:p>
            <a:pPr rtl="0"/>
            <a:r>
              <a:rPr lang="en-US" altLang="ko-KR" dirty="0"/>
              <a:t>E-business &amp; e-commerce</a:t>
            </a:r>
            <a:endParaRPr lang="ko-KR" altLang="en-US" dirty="0"/>
          </a:p>
        </p:txBody>
      </p:sp>
      <p:sp>
        <p:nvSpPr>
          <p:cNvPr id="7" name="슬라이드 번호 개체 틀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rtlCol="0"/>
          <a:lstStyle/>
          <a:p>
            <a:pPr rtl="0"/>
            <a:fld id="{09A01C0A-2BB6-49E7-91A3-DCB9F9F59583}" type="slidenum">
              <a:rPr lang="en-US" altLang="ko-KR" smtClean="0"/>
              <a:pPr rtl="0"/>
              <a:t>7</a:t>
            </a:fld>
            <a:endParaRPr lang="ko-KR" altLang="en-US" dirty="0"/>
          </a:p>
        </p:txBody>
      </p:sp>
      <p:sp>
        <p:nvSpPr>
          <p:cNvPr id="5" name="내용 개체 틀 4">
            <a:extLst>
              <a:ext uri="{FF2B5EF4-FFF2-40B4-BE49-F238E27FC236}">
                <a16:creationId xmlns:a16="http://schemas.microsoft.com/office/drawing/2014/main" id="{2E375FA7-28A1-E696-E7DF-1A4ABF935F2A}"/>
              </a:ext>
            </a:extLst>
          </p:cNvPr>
          <p:cNvSpPr>
            <a:spLocks noGrp="1"/>
          </p:cNvSpPr>
          <p:nvPr>
            <p:ph sz="half" idx="2"/>
          </p:nvPr>
        </p:nvSpPr>
        <p:spPr/>
        <p:txBody>
          <a:bodyPr/>
          <a:lstStyle/>
          <a:p>
            <a:pPr marL="457200" indent="-457200">
              <a:lnSpc>
                <a:spcPct val="100000"/>
              </a:lnSpc>
              <a:buAutoNum type="arabicPeriod"/>
            </a:pPr>
            <a:r>
              <a:rPr lang="en-US" altLang="ko-KR" sz="2400" dirty="0">
                <a:effectLst/>
                <a:latin typeface="+mn-lt"/>
                <a:cs typeface="Times New Roman" panose="02020603050405020304" pitchFamily="18" charset="0"/>
              </a:rPr>
              <a:t>Describe the advantages that Swipely offers merchants that help it maintain a competitive advantage in the marketplace.</a:t>
            </a:r>
          </a:p>
          <a:p>
            <a:pPr marL="457200" indent="-457200">
              <a:lnSpc>
                <a:spcPct val="100000"/>
              </a:lnSpc>
              <a:buAutoNum type="arabicPeriod"/>
            </a:pPr>
            <a:endParaRPr lang="en-US" altLang="ko-KR" sz="2400" dirty="0">
              <a:effectLst/>
              <a:latin typeface="+mn-lt"/>
              <a:cs typeface="Times New Roman" panose="02020603050405020304" pitchFamily="18" charset="0"/>
            </a:endParaRPr>
          </a:p>
          <a:p>
            <a:pPr marL="457200" indent="-457200">
              <a:lnSpc>
                <a:spcPct val="100000"/>
              </a:lnSpc>
              <a:buAutoNum type="arabicPeriod"/>
            </a:pPr>
            <a:r>
              <a:rPr lang="en-US" altLang="ko-KR" sz="2400" dirty="0">
                <a:effectLst/>
                <a:latin typeface="+mn-lt"/>
                <a:cs typeface="Times New Roman" panose="02020603050405020304" pitchFamily="18" charset="0"/>
              </a:rPr>
              <a:t>Refer back to Chapter 2. Does Swipely function as a strategic information system for a merchant? Why or why not?</a:t>
            </a:r>
          </a:p>
        </p:txBody>
      </p:sp>
    </p:spTree>
    <p:extLst>
      <p:ext uri="{BB962C8B-B14F-4D97-AF65-F5344CB8AC3E}">
        <p14:creationId xmlns:p14="http://schemas.microsoft.com/office/powerpoint/2010/main" val="1873565856"/>
      </p:ext>
    </p:extLst>
  </p:cSld>
  <p:clrMapOvr>
    <a:masterClrMapping/>
  </p:clrMapOvr>
  <mc:AlternateContent xmlns:mc="http://schemas.openxmlformats.org/markup-compatibility/2006" xmlns:p14="http://schemas.microsoft.com/office/powerpoint/2010/main">
    <mc:Choice Requires="p14">
      <p:transition spd="slow" p14:dur="2000" advTm="70667"/>
    </mc:Choice>
    <mc:Fallback xmlns="">
      <p:transition spd="slow" advTm="7066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0F17F915-9766-1FC8-98BD-D9AE3D5B2A55}"/>
              </a:ext>
            </a:extLst>
          </p:cNvPr>
          <p:cNvSpPr>
            <a:spLocks noGrp="1"/>
          </p:cNvSpPr>
          <p:nvPr>
            <p:ph type="body" idx="1"/>
          </p:nvPr>
        </p:nvSpPr>
        <p:spPr/>
        <p:txBody>
          <a:bodyPr rtlCol="0"/>
          <a:lstStyle/>
          <a:p>
            <a:pPr rtl="0"/>
            <a:r>
              <a:rPr lang="en-US" altLang="ko-KR" dirty="0">
                <a:latin typeface="+mn-lt"/>
              </a:rPr>
              <a:t>Brick-and-mortar vs Amazon</a:t>
            </a:r>
          </a:p>
          <a:p>
            <a:pPr rtl="0"/>
            <a:r>
              <a:rPr lang="en-US" altLang="ko-KR" dirty="0">
                <a:latin typeface="+mn-lt"/>
              </a:rPr>
              <a:t>Offline store with online shopping</a:t>
            </a:r>
          </a:p>
          <a:p>
            <a:pPr rtl="0"/>
            <a:r>
              <a:rPr lang="en-US" altLang="ko-KR" dirty="0">
                <a:latin typeface="+mn-lt"/>
              </a:rPr>
              <a:t>Omni-channel strategy</a:t>
            </a:r>
          </a:p>
          <a:p>
            <a:pPr rtl="0"/>
            <a:r>
              <a:rPr lang="en-US" altLang="ko-KR" dirty="0">
                <a:latin typeface="+mn-lt"/>
              </a:rPr>
              <a:t>Centralized warehouse-based distribution</a:t>
            </a:r>
          </a:p>
          <a:p>
            <a:pPr rtl="0"/>
            <a:r>
              <a:rPr lang="en-US" altLang="ko-KR" dirty="0">
                <a:latin typeface="+mn-lt"/>
              </a:rPr>
              <a:t>Ship-from-store strategy</a:t>
            </a:r>
          </a:p>
          <a:p>
            <a:pPr rtl="0"/>
            <a:r>
              <a:rPr lang="en-US" altLang="ko-KR" dirty="0">
                <a:latin typeface="+mn-lt"/>
              </a:rPr>
              <a:t>Delivery speed, shipping cost, inventory, benefits, …</a:t>
            </a:r>
          </a:p>
        </p:txBody>
      </p:sp>
      <p:pic>
        <p:nvPicPr>
          <p:cNvPr id="14" name="그림 개체 틀 14" descr="흰색 최신 아키텍처">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텍스트 개체 틀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rtlCol="0"/>
          <a:lstStyle/>
          <a:p>
            <a:pPr rtl="0"/>
            <a:endParaRPr lang="ko-KR" altLang="en-US"/>
          </a:p>
        </p:txBody>
      </p:sp>
      <p:sp>
        <p:nvSpPr>
          <p:cNvPr id="85" name="텍스트 개체 틀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rtlCol="0"/>
          <a:lstStyle/>
          <a:p>
            <a:pPr rtl="0"/>
            <a:endParaRPr lang="ko-KR" altLang="en-US"/>
          </a:p>
        </p:txBody>
      </p:sp>
      <p:sp>
        <p:nvSpPr>
          <p:cNvPr id="2" name="바닥글 개체 틀 1">
            <a:extLst>
              <a:ext uri="{FF2B5EF4-FFF2-40B4-BE49-F238E27FC236}">
                <a16:creationId xmlns:a16="http://schemas.microsoft.com/office/drawing/2014/main" id="{EB4325A5-D39C-C1D3-2E04-F741DCBB2B59}"/>
              </a:ext>
            </a:extLst>
          </p:cNvPr>
          <p:cNvSpPr>
            <a:spLocks noGrp="1"/>
          </p:cNvSpPr>
          <p:nvPr>
            <p:ph type="ftr" sz="quarter" idx="10"/>
          </p:nvPr>
        </p:nvSpPr>
        <p:spPr/>
        <p:txBody>
          <a:bodyPr rtlCol="0"/>
          <a:lstStyle/>
          <a:p>
            <a:pPr rtl="0"/>
            <a:r>
              <a:rPr lang="en-US" altLang="ko-KR" dirty="0"/>
              <a:t>E-business &amp; e-commerce</a:t>
            </a:r>
            <a:endParaRPr lang="ko-KR" altLang="en-US" dirty="0"/>
          </a:p>
        </p:txBody>
      </p:sp>
      <p:sp>
        <p:nvSpPr>
          <p:cNvPr id="5" name="슬라이드 번호 개체 틀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rtlCol="0"/>
          <a:lstStyle/>
          <a:p>
            <a:pPr rtl="0"/>
            <a:fld id="{09A01C0A-2BB6-49E7-91A3-DCB9F9F59583}" type="slidenum">
              <a:rPr lang="en-US" altLang="ko-KR" smtClean="0"/>
              <a:pPr rtl="0"/>
              <a:t>8</a:t>
            </a:fld>
            <a:endParaRPr lang="ko-KR" altLang="en-US"/>
          </a:p>
        </p:txBody>
      </p:sp>
      <p:sp>
        <p:nvSpPr>
          <p:cNvPr id="6" name="제목 5">
            <a:extLst>
              <a:ext uri="{FF2B5EF4-FFF2-40B4-BE49-F238E27FC236}">
                <a16:creationId xmlns:a16="http://schemas.microsoft.com/office/drawing/2014/main" id="{D3B7B0AB-7E6D-621B-43E7-5825A6443DDF}"/>
              </a:ext>
            </a:extLst>
          </p:cNvPr>
          <p:cNvSpPr>
            <a:spLocks noGrp="1"/>
          </p:cNvSpPr>
          <p:nvPr>
            <p:ph type="title"/>
          </p:nvPr>
        </p:nvSpPr>
        <p:spPr>
          <a:xfrm>
            <a:off x="847383" y="884982"/>
            <a:ext cx="8928384" cy="979204"/>
          </a:xfrm>
        </p:spPr>
        <p:txBody>
          <a:bodyPr rtlCol="0"/>
          <a:lstStyle/>
          <a:p>
            <a:pPr rtl="0"/>
            <a:r>
              <a:rPr lang="en-US" altLang="ko-KR" dirty="0"/>
              <a:t>IT’s about Business 9.3</a:t>
            </a:r>
            <a:br>
              <a:rPr lang="en-US" altLang="ko-KR" dirty="0"/>
            </a:br>
            <a:r>
              <a:rPr lang="en-US" altLang="ko-KR" dirty="0"/>
              <a:t>ship-from-store</a:t>
            </a:r>
            <a:endParaRPr lang="ko-KR" altLang="en-US" dirty="0"/>
          </a:p>
        </p:txBody>
      </p:sp>
    </p:spTree>
    <p:extLst>
      <p:ext uri="{BB962C8B-B14F-4D97-AF65-F5344CB8AC3E}">
        <p14:creationId xmlns:p14="http://schemas.microsoft.com/office/powerpoint/2010/main" val="2423983294"/>
      </p:ext>
    </p:extLst>
  </p:cSld>
  <p:clrMapOvr>
    <a:masterClrMapping/>
  </p:clrMapOvr>
  <mc:AlternateContent xmlns:mc="http://schemas.openxmlformats.org/markup-compatibility/2006" xmlns:p14="http://schemas.microsoft.com/office/powerpoint/2010/main">
    <mc:Choice Requires="p14">
      <p:transition spd="slow" p14:dur="2000" advTm="74013"/>
    </mc:Choice>
    <mc:Fallback xmlns="">
      <p:transition spd="slow" advTm="7401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0C8CC3-7107-300E-F28E-20A5D6EB0AFE}"/>
              </a:ext>
            </a:extLst>
          </p:cNvPr>
          <p:cNvSpPr>
            <a:spLocks noGrp="1"/>
          </p:cNvSpPr>
          <p:nvPr>
            <p:ph type="title"/>
          </p:nvPr>
        </p:nvSpPr>
        <p:spPr/>
        <p:txBody>
          <a:bodyPr rtlCol="0"/>
          <a:lstStyle/>
          <a:p>
            <a:pPr rtl="0"/>
            <a:r>
              <a:rPr lang="en-US" altLang="ko-KR" dirty="0"/>
              <a:t>Questions</a:t>
            </a:r>
            <a:endParaRPr lang="ko-KR" altLang="en-US" dirty="0"/>
          </a:p>
        </p:txBody>
      </p:sp>
      <p:sp>
        <p:nvSpPr>
          <p:cNvPr id="6" name="바닥글 개체 틀 5">
            <a:extLst>
              <a:ext uri="{FF2B5EF4-FFF2-40B4-BE49-F238E27FC236}">
                <a16:creationId xmlns:a16="http://schemas.microsoft.com/office/drawing/2014/main" id="{2DC2019C-5BC9-A628-7DDB-469DAE4B64DE}"/>
              </a:ext>
            </a:extLst>
          </p:cNvPr>
          <p:cNvSpPr>
            <a:spLocks noGrp="1"/>
          </p:cNvSpPr>
          <p:nvPr>
            <p:ph type="ftr" sz="quarter" idx="10"/>
          </p:nvPr>
        </p:nvSpPr>
        <p:spPr/>
        <p:txBody>
          <a:bodyPr rtlCol="0"/>
          <a:lstStyle/>
          <a:p>
            <a:pPr rtl="0"/>
            <a:r>
              <a:rPr lang="en-US" altLang="ko-KR" dirty="0"/>
              <a:t>E-business &amp; e-commerce</a:t>
            </a:r>
            <a:endParaRPr lang="ko-KR" altLang="en-US" dirty="0"/>
          </a:p>
        </p:txBody>
      </p:sp>
      <p:sp>
        <p:nvSpPr>
          <p:cNvPr id="7" name="슬라이드 번호 개체 틀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rtlCol="0"/>
          <a:lstStyle/>
          <a:p>
            <a:pPr rtl="0"/>
            <a:fld id="{09A01C0A-2BB6-49E7-91A3-DCB9F9F59583}" type="slidenum">
              <a:rPr lang="en-US" altLang="ko-KR" smtClean="0"/>
              <a:pPr rtl="0"/>
              <a:t>9</a:t>
            </a:fld>
            <a:endParaRPr lang="ko-KR" altLang="en-US" dirty="0"/>
          </a:p>
        </p:txBody>
      </p:sp>
      <p:sp>
        <p:nvSpPr>
          <p:cNvPr id="5" name="내용 개체 틀 4">
            <a:extLst>
              <a:ext uri="{FF2B5EF4-FFF2-40B4-BE49-F238E27FC236}">
                <a16:creationId xmlns:a16="http://schemas.microsoft.com/office/drawing/2014/main" id="{2E375FA7-28A1-E696-E7DF-1A4ABF935F2A}"/>
              </a:ext>
            </a:extLst>
          </p:cNvPr>
          <p:cNvSpPr>
            <a:spLocks noGrp="1"/>
          </p:cNvSpPr>
          <p:nvPr>
            <p:ph sz="half" idx="2"/>
          </p:nvPr>
        </p:nvSpPr>
        <p:spPr/>
        <p:txBody>
          <a:bodyPr/>
          <a:lstStyle/>
          <a:p>
            <a:pPr marL="457200" indent="-457200">
              <a:lnSpc>
                <a:spcPct val="100000"/>
              </a:lnSpc>
              <a:buAutoNum type="arabicPeriod"/>
            </a:pPr>
            <a:r>
              <a:rPr lang="en-US" altLang="ko-KR" sz="2400" dirty="0">
                <a:effectLst/>
                <a:latin typeface="+mn-lt"/>
                <a:cs typeface="Times New Roman" panose="02020603050405020304" pitchFamily="18" charset="0"/>
              </a:rPr>
              <a:t>Why is an “omni-channel” strategy such an important component of retailers’ missions today?</a:t>
            </a:r>
          </a:p>
          <a:p>
            <a:pPr marL="457200" indent="-457200">
              <a:lnSpc>
                <a:spcPct val="100000"/>
              </a:lnSpc>
              <a:buAutoNum type="arabicPeriod"/>
            </a:pPr>
            <a:endParaRPr lang="en-US" altLang="ko-KR" sz="2400" dirty="0">
              <a:effectLst/>
              <a:latin typeface="+mn-lt"/>
              <a:cs typeface="Times New Roman" panose="02020603050405020304" pitchFamily="18" charset="0"/>
            </a:endParaRPr>
          </a:p>
          <a:p>
            <a:pPr marL="457200" indent="-457200">
              <a:lnSpc>
                <a:spcPct val="100000"/>
              </a:lnSpc>
              <a:buAutoNum type="arabicPeriod"/>
            </a:pPr>
            <a:r>
              <a:rPr lang="en-US" altLang="ko-KR" sz="2400" dirty="0">
                <a:effectLst/>
                <a:latin typeface="+mn-lt"/>
                <a:cs typeface="Times New Roman" panose="02020603050405020304" pitchFamily="18" charset="0"/>
              </a:rPr>
              <a:t>Describe the problems retailers face in implementing a ship-from-store strategy.</a:t>
            </a:r>
          </a:p>
          <a:p>
            <a:pPr marL="457200" indent="-457200">
              <a:lnSpc>
                <a:spcPct val="100000"/>
              </a:lnSpc>
              <a:buAutoNum type="arabicPeriod"/>
            </a:pPr>
            <a:endParaRPr lang="en-US" altLang="ko-KR" sz="2400" dirty="0">
              <a:effectLst/>
              <a:latin typeface="+mn-lt"/>
              <a:cs typeface="Times New Roman" panose="02020603050405020304" pitchFamily="18" charset="0"/>
            </a:endParaRPr>
          </a:p>
          <a:p>
            <a:pPr marL="457200" indent="-457200">
              <a:lnSpc>
                <a:spcPct val="100000"/>
              </a:lnSpc>
              <a:buAutoNum type="arabicPeriod"/>
            </a:pPr>
            <a:r>
              <a:rPr lang="en-US" altLang="ko-KR" sz="2400" dirty="0">
                <a:effectLst/>
                <a:latin typeface="+mn-lt"/>
                <a:cs typeface="Times New Roman" panose="02020603050405020304" pitchFamily="18" charset="0"/>
              </a:rPr>
              <a:t>Identify some strategies that Amazon could employ to counter the ship-from-store strategy from traditional bricks-and-mortar retailers.</a:t>
            </a:r>
          </a:p>
          <a:p>
            <a:pPr marL="457200" indent="-457200">
              <a:lnSpc>
                <a:spcPct val="100000"/>
              </a:lnSpc>
              <a:buAutoNum type="arabicPeriod"/>
            </a:pPr>
            <a:endParaRPr lang="en-US" altLang="ko-KR" sz="2400" dirty="0">
              <a:effectLst/>
              <a:latin typeface="+mn-lt"/>
              <a:cs typeface="Times New Roman" panose="02020603050405020304" pitchFamily="18" charset="0"/>
            </a:endParaRPr>
          </a:p>
          <a:p>
            <a:pPr marL="457200" indent="-457200">
              <a:lnSpc>
                <a:spcPct val="100000"/>
              </a:lnSpc>
              <a:buAutoNum type="arabicPeriod"/>
            </a:pPr>
            <a:r>
              <a:rPr lang="en-US" altLang="ko-KR" sz="2400" dirty="0">
                <a:effectLst/>
                <a:latin typeface="+mn-lt"/>
                <a:cs typeface="Times New Roman" panose="02020603050405020304" pitchFamily="18" charset="0"/>
              </a:rPr>
              <a:t>Discuss the differences between the ship-from-store and click-and-collect processes.</a:t>
            </a:r>
          </a:p>
        </p:txBody>
      </p:sp>
    </p:spTree>
    <p:extLst>
      <p:ext uri="{BB962C8B-B14F-4D97-AF65-F5344CB8AC3E}">
        <p14:creationId xmlns:p14="http://schemas.microsoft.com/office/powerpoint/2010/main" val="2588539714"/>
      </p:ext>
    </p:extLst>
  </p:cSld>
  <p:clrMapOvr>
    <a:masterClrMapping/>
  </p:clrMapOvr>
  <mc:AlternateContent xmlns:mc="http://schemas.openxmlformats.org/markup-compatibility/2006" xmlns:p14="http://schemas.microsoft.com/office/powerpoint/2010/main">
    <mc:Choice Requires="p14">
      <p:transition spd="slow" p14:dur="2000" advTm="99905"/>
    </mc:Choice>
    <mc:Fallback xmlns="">
      <p:transition spd="slow" advTm="99905"/>
    </mc:Fallback>
  </mc:AlternateContent>
</p:sld>
</file>

<file path=ppt/theme/theme1.xml><?xml version="1.0" encoding="utf-8"?>
<a:theme xmlns:a="http://schemas.openxmlformats.org/drawingml/2006/main" name="Office 테마">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612507_TF34357351_Win32" id="{C4633288-CBAB-43E8-BA97-7945769D75FB}" vid="{E76B63A8-007F-40EC-86EB-60D8E2AE94A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{900B5667-B655-4F48-B07F-6B6A622E3EA6}tf34357351_win32</Template>
  <TotalTime>139</TotalTime>
  <Words>3786</Words>
  <Application>Microsoft Office PowerPoint</Application>
  <PresentationFormat>와이드스크린</PresentationFormat>
  <Paragraphs>275</Paragraphs>
  <Slides>16</Slides>
  <Notes>16</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16</vt:i4>
      </vt:variant>
    </vt:vector>
  </HeadingPairs>
  <TitlesOfParts>
    <vt:vector size="21" baseType="lpstr">
      <vt:lpstr>맑은 고딕</vt:lpstr>
      <vt:lpstr>Arial</vt:lpstr>
      <vt:lpstr>Arial Black</vt:lpstr>
      <vt:lpstr>Avenir Next LT Pro</vt:lpstr>
      <vt:lpstr>Office 테마</vt:lpstr>
      <vt:lpstr>Chapter 9.  E-business &amp; E-commerce</vt:lpstr>
      <vt:lpstr>Opening case thumbtack</vt:lpstr>
      <vt:lpstr>Questions</vt:lpstr>
      <vt:lpstr>IT’s about Business 9.1 Rakuten</vt:lpstr>
      <vt:lpstr>Questions</vt:lpstr>
      <vt:lpstr>IT’s about Business 9.2 Swipely</vt:lpstr>
      <vt:lpstr>Questions</vt:lpstr>
      <vt:lpstr>IT’s about Business 9.3 ship-from-store</vt:lpstr>
      <vt:lpstr>Questions</vt:lpstr>
      <vt:lpstr>IT’s about Business 9.4 Amazon business</vt:lpstr>
      <vt:lpstr>Questions</vt:lpstr>
      <vt:lpstr>Closing Case 1 Alibaba</vt:lpstr>
      <vt:lpstr>Questions</vt:lpstr>
      <vt:lpstr>Closing case 2 personalized price</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프레젠테이션 제목</dc:title>
  <dc:creator>이정윤</dc:creator>
  <cp:lastModifiedBy>이정윤</cp:lastModifiedBy>
  <cp:revision>9</cp:revision>
  <dcterms:created xsi:type="dcterms:W3CDTF">2022-12-08T15:44:46Z</dcterms:created>
  <dcterms:modified xsi:type="dcterms:W3CDTF">2022-12-08T18:10:22Z</dcterms:modified>
</cp:coreProperties>
</file>